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14" r:id="rId2"/>
    <p:sldMasterId id="2147483735" r:id="rId3"/>
  </p:sldMasterIdLst>
  <p:notesMasterIdLst>
    <p:notesMasterId r:id="rId25"/>
  </p:notesMasterIdLst>
  <p:handoutMasterIdLst>
    <p:handoutMasterId r:id="rId26"/>
  </p:handoutMasterIdLst>
  <p:sldIdLst>
    <p:sldId id="297" r:id="rId4"/>
    <p:sldId id="8491" r:id="rId5"/>
    <p:sldId id="4398" r:id="rId6"/>
    <p:sldId id="8474" r:id="rId7"/>
    <p:sldId id="8475" r:id="rId8"/>
    <p:sldId id="8497" r:id="rId9"/>
    <p:sldId id="8499" r:id="rId10"/>
    <p:sldId id="8498" r:id="rId11"/>
    <p:sldId id="351" r:id="rId12"/>
    <p:sldId id="8494" r:id="rId13"/>
    <p:sldId id="8492" r:id="rId14"/>
    <p:sldId id="356" r:id="rId15"/>
    <p:sldId id="8500" r:id="rId16"/>
    <p:sldId id="8501" r:id="rId17"/>
    <p:sldId id="8502" r:id="rId18"/>
    <p:sldId id="8503" r:id="rId19"/>
    <p:sldId id="8496" r:id="rId20"/>
    <p:sldId id="353" r:id="rId21"/>
    <p:sldId id="354" r:id="rId22"/>
    <p:sldId id="8493" r:id="rId23"/>
    <p:sldId id="295"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777777"/>
    <a:srgbClr val="E3E3E3"/>
    <a:srgbClr val="00AF6F"/>
    <a:srgbClr val="5B5D5D"/>
    <a:srgbClr val="007840"/>
    <a:srgbClr val="F2F2F2"/>
    <a:srgbClr val="F2F2F1"/>
    <a:srgbClr val="FAFAFA"/>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9" autoAdjust="0"/>
    <p:restoredTop sz="92979" autoAdjust="0"/>
  </p:normalViewPr>
  <p:slideViewPr>
    <p:cSldViewPr snapToGrid="0">
      <p:cViewPr varScale="1">
        <p:scale>
          <a:sx n="124" d="100"/>
          <a:sy n="124" d="100"/>
        </p:scale>
        <p:origin x="1048"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68286956712924"/>
          <c:y val="4.5793666557893395E-2"/>
          <c:w val="0.81520582350687498"/>
          <c:h val="0.57941335204828126"/>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bg2">
                  <a:lumMod val="50000"/>
                </a:schemeClr>
              </a:solidFill>
              <a:ln>
                <a:noFill/>
              </a:ln>
              <a:effectLst/>
            </c:spPr>
            <c:extLst>
              <c:ext xmlns:c16="http://schemas.microsoft.com/office/drawing/2014/chart" uri="{C3380CC4-5D6E-409C-BE32-E72D297353CC}">
                <c16:uniqueId val="{00000001-AB0F-4F62-99EE-BA7C9667A604}"/>
              </c:ext>
            </c:extLst>
          </c:dPt>
          <c:dPt>
            <c:idx val="1"/>
            <c:invertIfNegative val="0"/>
            <c:bubble3D val="0"/>
            <c:spPr>
              <a:solidFill>
                <a:srgbClr val="0070C0"/>
              </a:solidFill>
              <a:ln>
                <a:noFill/>
              </a:ln>
              <a:effectLst/>
            </c:spPr>
            <c:extLst>
              <c:ext xmlns:c16="http://schemas.microsoft.com/office/drawing/2014/chart" uri="{C3380CC4-5D6E-409C-BE32-E72D297353CC}">
                <c16:uniqueId val="{00000003-252A-4EAB-9BCE-42BF93E57626}"/>
              </c:ext>
            </c:extLst>
          </c:dPt>
          <c:cat>
            <c:strRef>
              <c:f>Sheet1!$A$2:$A$3</c:f>
              <c:strCache>
                <c:ptCount val="2"/>
                <c:pt idx="0">
                  <c:v>2S Intel® Xeon® processor E5-2699 v3</c:v>
                </c:pt>
                <c:pt idx="1">
                  <c:v>2S 2nd Gen Intel® Xeon® Platinum 8280 processor</c:v>
                </c:pt>
              </c:strCache>
            </c:strRef>
          </c:cat>
          <c:val>
            <c:numRef>
              <c:f>Sheet1!$B$2:$B$3</c:f>
              <c:numCache>
                <c:formatCode>General</c:formatCode>
                <c:ptCount val="2"/>
                <c:pt idx="0">
                  <c:v>1</c:v>
                </c:pt>
                <c:pt idx="1">
                  <c:v>24.8</c:v>
                </c:pt>
              </c:numCache>
            </c:numRef>
          </c:val>
          <c:extLst>
            <c:ext xmlns:c16="http://schemas.microsoft.com/office/drawing/2014/chart" uri="{C3380CC4-5D6E-409C-BE32-E72D297353CC}">
              <c16:uniqueId val="{00000002-AB0F-4F62-99EE-BA7C9667A604}"/>
            </c:ext>
          </c:extLst>
        </c:ser>
        <c:dLbls>
          <c:showLegendKey val="0"/>
          <c:showVal val="0"/>
          <c:showCatName val="0"/>
          <c:showSerName val="0"/>
          <c:showPercent val="0"/>
          <c:showBubbleSize val="0"/>
        </c:dLbls>
        <c:gapWidth val="150"/>
        <c:overlap val="100"/>
        <c:axId val="664937984"/>
        <c:axId val="664938376"/>
      </c:barChart>
      <c:catAx>
        <c:axId val="66493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664938376"/>
        <c:crosses val="autoZero"/>
        <c:auto val="1"/>
        <c:lblAlgn val="ctr"/>
        <c:lblOffset val="100"/>
        <c:noMultiLvlLbl val="0"/>
      </c:catAx>
      <c:valAx>
        <c:axId val="664938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493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084212-ACBB-43C2-BC9D-38B40AC33517}"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53376F5B-DA8D-4F9D-A7E1-4BF0A15E613D}">
      <dgm:prSet phldrT="[Text]" custT="1"/>
      <dgm:spPr/>
      <dgm:t>
        <a:bodyPr/>
        <a:lstStyle/>
        <a:p>
          <a:r>
            <a:rPr lang="en-US" sz="1800" b="1" dirty="0"/>
            <a:t>1</a:t>
          </a:r>
        </a:p>
      </dgm:t>
    </dgm:pt>
    <dgm:pt modelId="{9DA423F0-8470-4F54-B354-20C22E3B2D29}" type="parTrans" cxnId="{BAC88795-2CDB-4F81-BA74-925BF5F33F31}">
      <dgm:prSet/>
      <dgm:spPr/>
      <dgm:t>
        <a:bodyPr/>
        <a:lstStyle/>
        <a:p>
          <a:endParaRPr lang="en-US" sz="2400" b="1"/>
        </a:p>
      </dgm:t>
    </dgm:pt>
    <dgm:pt modelId="{2A3DECCC-4282-456E-8765-2E9DC5DF65DB}" type="sibTrans" cxnId="{BAC88795-2CDB-4F81-BA74-925BF5F33F31}">
      <dgm:prSet/>
      <dgm:spPr/>
      <dgm:t>
        <a:bodyPr/>
        <a:lstStyle/>
        <a:p>
          <a:endParaRPr lang="en-US" sz="2400" b="1"/>
        </a:p>
      </dgm:t>
    </dgm:pt>
    <dgm:pt modelId="{C43433C0-98F2-4F5B-9550-AE956D2EAA4A}">
      <dgm:prSet phldrT="[Text]" custT="1"/>
      <dgm:spPr/>
      <dgm:t>
        <a:bodyPr/>
        <a:lstStyle/>
        <a:p>
          <a:r>
            <a:rPr lang="en-US" sz="1800" b="1" dirty="0"/>
            <a:t>2</a:t>
          </a:r>
        </a:p>
      </dgm:t>
    </dgm:pt>
    <dgm:pt modelId="{BB94709D-F873-48D1-AFF2-46C87D0BA484}" type="parTrans" cxnId="{9A581BC8-4A17-406D-93D1-FFC7399BD7CE}">
      <dgm:prSet/>
      <dgm:spPr/>
      <dgm:t>
        <a:bodyPr/>
        <a:lstStyle/>
        <a:p>
          <a:endParaRPr lang="en-US" sz="2400" b="1"/>
        </a:p>
      </dgm:t>
    </dgm:pt>
    <dgm:pt modelId="{88A3D435-BA13-4E76-AD72-3893D9350AC0}" type="sibTrans" cxnId="{9A581BC8-4A17-406D-93D1-FFC7399BD7CE}">
      <dgm:prSet/>
      <dgm:spPr/>
      <dgm:t>
        <a:bodyPr/>
        <a:lstStyle/>
        <a:p>
          <a:endParaRPr lang="en-US" sz="2400" b="1"/>
        </a:p>
      </dgm:t>
    </dgm:pt>
    <dgm:pt modelId="{130AFB65-90C3-4DD5-A986-4362B581A3D6}">
      <dgm:prSet phldrT="[Text]" custT="1"/>
      <dgm:spPr/>
      <dgm:t>
        <a:bodyPr/>
        <a:lstStyle/>
        <a:p>
          <a:r>
            <a:rPr lang="en-US" sz="1800" b="1" dirty="0"/>
            <a:t>3</a:t>
          </a:r>
        </a:p>
      </dgm:t>
    </dgm:pt>
    <dgm:pt modelId="{719D4FF1-F976-4AAF-9885-C66444FFF8F5}" type="parTrans" cxnId="{FCC6D487-3B12-4880-BFBC-BEAA1FD4CCE5}">
      <dgm:prSet/>
      <dgm:spPr/>
      <dgm:t>
        <a:bodyPr/>
        <a:lstStyle/>
        <a:p>
          <a:endParaRPr lang="en-US" sz="2400" b="1"/>
        </a:p>
      </dgm:t>
    </dgm:pt>
    <dgm:pt modelId="{053FFE3F-8E7A-4978-A89E-030CB6C6CB33}" type="sibTrans" cxnId="{FCC6D487-3B12-4880-BFBC-BEAA1FD4CCE5}">
      <dgm:prSet/>
      <dgm:spPr/>
      <dgm:t>
        <a:bodyPr/>
        <a:lstStyle/>
        <a:p>
          <a:endParaRPr lang="en-US" sz="2400" b="1"/>
        </a:p>
      </dgm:t>
    </dgm:pt>
    <dgm:pt modelId="{3BFAB435-F00C-4FF9-BD54-95C91FBA26E8}" type="pres">
      <dgm:prSet presAssocID="{EC084212-ACBB-43C2-BC9D-38B40AC33517}" presName="Name0" presStyleCnt="0">
        <dgm:presLayoutVars>
          <dgm:chMax val="7"/>
          <dgm:chPref val="7"/>
          <dgm:dir/>
          <dgm:animLvl val="lvl"/>
        </dgm:presLayoutVars>
      </dgm:prSet>
      <dgm:spPr/>
    </dgm:pt>
    <dgm:pt modelId="{8C462B95-31AC-452E-BFFA-B3811F722F8B}" type="pres">
      <dgm:prSet presAssocID="{53376F5B-DA8D-4F9D-A7E1-4BF0A15E613D}" presName="Accent1" presStyleCnt="0"/>
      <dgm:spPr/>
    </dgm:pt>
    <dgm:pt modelId="{6E02E2C6-2E91-488A-A34B-D1D936249925}" type="pres">
      <dgm:prSet presAssocID="{53376F5B-DA8D-4F9D-A7E1-4BF0A15E613D}" presName="Accent" presStyleLbl="node1" presStyleIdx="0" presStyleCnt="3"/>
      <dgm:spPr>
        <a:solidFill>
          <a:schemeClr val="accent3"/>
        </a:solidFill>
      </dgm:spPr>
    </dgm:pt>
    <dgm:pt modelId="{6AD7E580-B416-42E9-B558-83DB236EA856}" type="pres">
      <dgm:prSet presAssocID="{53376F5B-DA8D-4F9D-A7E1-4BF0A15E613D}" presName="Parent1" presStyleLbl="revTx" presStyleIdx="0" presStyleCnt="3">
        <dgm:presLayoutVars>
          <dgm:chMax val="1"/>
          <dgm:chPref val="1"/>
          <dgm:bulletEnabled val="1"/>
        </dgm:presLayoutVars>
      </dgm:prSet>
      <dgm:spPr/>
    </dgm:pt>
    <dgm:pt modelId="{082878CD-3C5F-46BC-A835-8E85CC22D27D}" type="pres">
      <dgm:prSet presAssocID="{C43433C0-98F2-4F5B-9550-AE956D2EAA4A}" presName="Accent2" presStyleCnt="0"/>
      <dgm:spPr/>
    </dgm:pt>
    <dgm:pt modelId="{6A270F3B-BC41-4A97-94D2-38328E6F1B8B}" type="pres">
      <dgm:prSet presAssocID="{C43433C0-98F2-4F5B-9550-AE956D2EAA4A}" presName="Accent" presStyleLbl="node1" presStyleIdx="1" presStyleCnt="3"/>
      <dgm:spPr>
        <a:solidFill>
          <a:schemeClr val="accent3"/>
        </a:solidFill>
      </dgm:spPr>
    </dgm:pt>
    <dgm:pt modelId="{D1DD8037-E02D-4393-A788-87B68B1ADF1C}" type="pres">
      <dgm:prSet presAssocID="{C43433C0-98F2-4F5B-9550-AE956D2EAA4A}" presName="Parent2" presStyleLbl="revTx" presStyleIdx="1" presStyleCnt="3">
        <dgm:presLayoutVars>
          <dgm:chMax val="1"/>
          <dgm:chPref val="1"/>
          <dgm:bulletEnabled val="1"/>
        </dgm:presLayoutVars>
      </dgm:prSet>
      <dgm:spPr/>
    </dgm:pt>
    <dgm:pt modelId="{435B3B91-A6CA-4FB2-A525-DB2FA66E0FF7}" type="pres">
      <dgm:prSet presAssocID="{130AFB65-90C3-4DD5-A986-4362B581A3D6}" presName="Accent3" presStyleCnt="0"/>
      <dgm:spPr/>
    </dgm:pt>
    <dgm:pt modelId="{C65E5D0F-BFF1-4841-AD8F-738123D3E9BD}" type="pres">
      <dgm:prSet presAssocID="{130AFB65-90C3-4DD5-A986-4362B581A3D6}" presName="Accent" presStyleLbl="node1" presStyleIdx="2" presStyleCnt="3"/>
      <dgm:spPr>
        <a:solidFill>
          <a:schemeClr val="accent3"/>
        </a:solidFill>
      </dgm:spPr>
    </dgm:pt>
    <dgm:pt modelId="{40D69C71-C534-41EF-97D7-8C49FD1DF4E8}" type="pres">
      <dgm:prSet presAssocID="{130AFB65-90C3-4DD5-A986-4362B581A3D6}" presName="Parent3" presStyleLbl="revTx" presStyleIdx="2" presStyleCnt="3">
        <dgm:presLayoutVars>
          <dgm:chMax val="1"/>
          <dgm:chPref val="1"/>
          <dgm:bulletEnabled val="1"/>
        </dgm:presLayoutVars>
      </dgm:prSet>
      <dgm:spPr/>
    </dgm:pt>
  </dgm:ptLst>
  <dgm:cxnLst>
    <dgm:cxn modelId="{46EB5383-2A2F-47FE-8325-93C62A1D60E0}" type="presOf" srcId="{130AFB65-90C3-4DD5-A986-4362B581A3D6}" destId="{40D69C71-C534-41EF-97D7-8C49FD1DF4E8}" srcOrd="0" destOrd="0" presId="urn:microsoft.com/office/officeart/2009/layout/CircleArrowProcess"/>
    <dgm:cxn modelId="{FCC6D487-3B12-4880-BFBC-BEAA1FD4CCE5}" srcId="{EC084212-ACBB-43C2-BC9D-38B40AC33517}" destId="{130AFB65-90C3-4DD5-A986-4362B581A3D6}" srcOrd="2" destOrd="0" parTransId="{719D4FF1-F976-4AAF-9885-C66444FFF8F5}" sibTransId="{053FFE3F-8E7A-4978-A89E-030CB6C6CB33}"/>
    <dgm:cxn modelId="{BAC88795-2CDB-4F81-BA74-925BF5F33F31}" srcId="{EC084212-ACBB-43C2-BC9D-38B40AC33517}" destId="{53376F5B-DA8D-4F9D-A7E1-4BF0A15E613D}" srcOrd="0" destOrd="0" parTransId="{9DA423F0-8470-4F54-B354-20C22E3B2D29}" sibTransId="{2A3DECCC-4282-456E-8765-2E9DC5DF65DB}"/>
    <dgm:cxn modelId="{27A84EBE-EA08-477F-96D5-4B5A37A331C5}" type="presOf" srcId="{EC084212-ACBB-43C2-BC9D-38B40AC33517}" destId="{3BFAB435-F00C-4FF9-BD54-95C91FBA26E8}" srcOrd="0" destOrd="0" presId="urn:microsoft.com/office/officeart/2009/layout/CircleArrowProcess"/>
    <dgm:cxn modelId="{9A581BC8-4A17-406D-93D1-FFC7399BD7CE}" srcId="{EC084212-ACBB-43C2-BC9D-38B40AC33517}" destId="{C43433C0-98F2-4F5B-9550-AE956D2EAA4A}" srcOrd="1" destOrd="0" parTransId="{BB94709D-F873-48D1-AFF2-46C87D0BA484}" sibTransId="{88A3D435-BA13-4E76-AD72-3893D9350AC0}"/>
    <dgm:cxn modelId="{D99D19D1-32A5-4316-B498-2696BF5FDEE5}" type="presOf" srcId="{C43433C0-98F2-4F5B-9550-AE956D2EAA4A}" destId="{D1DD8037-E02D-4393-A788-87B68B1ADF1C}" srcOrd="0" destOrd="0" presId="urn:microsoft.com/office/officeart/2009/layout/CircleArrowProcess"/>
    <dgm:cxn modelId="{9B4396D6-F345-4BAF-902C-A5D1BC353834}" type="presOf" srcId="{53376F5B-DA8D-4F9D-A7E1-4BF0A15E613D}" destId="{6AD7E580-B416-42E9-B558-83DB236EA856}" srcOrd="0" destOrd="0" presId="urn:microsoft.com/office/officeart/2009/layout/CircleArrowProcess"/>
    <dgm:cxn modelId="{78EAE7C4-2CAF-4EC6-A227-211D52C5E48D}" type="presParOf" srcId="{3BFAB435-F00C-4FF9-BD54-95C91FBA26E8}" destId="{8C462B95-31AC-452E-BFFA-B3811F722F8B}" srcOrd="0" destOrd="0" presId="urn:microsoft.com/office/officeart/2009/layout/CircleArrowProcess"/>
    <dgm:cxn modelId="{78DBA481-CAE1-4C09-ACCA-2999273693A6}" type="presParOf" srcId="{8C462B95-31AC-452E-BFFA-B3811F722F8B}" destId="{6E02E2C6-2E91-488A-A34B-D1D936249925}" srcOrd="0" destOrd="0" presId="urn:microsoft.com/office/officeart/2009/layout/CircleArrowProcess"/>
    <dgm:cxn modelId="{07C4E8F8-D87F-4044-9BC1-7CDBA5B2F4DD}" type="presParOf" srcId="{3BFAB435-F00C-4FF9-BD54-95C91FBA26E8}" destId="{6AD7E580-B416-42E9-B558-83DB236EA856}" srcOrd="1" destOrd="0" presId="urn:microsoft.com/office/officeart/2009/layout/CircleArrowProcess"/>
    <dgm:cxn modelId="{9B05F673-1F14-42AF-8E61-082BCFB2FEAE}" type="presParOf" srcId="{3BFAB435-F00C-4FF9-BD54-95C91FBA26E8}" destId="{082878CD-3C5F-46BC-A835-8E85CC22D27D}" srcOrd="2" destOrd="0" presId="urn:microsoft.com/office/officeart/2009/layout/CircleArrowProcess"/>
    <dgm:cxn modelId="{8C6F6B7B-0ADC-4D14-851D-A95B2D306F5A}" type="presParOf" srcId="{082878CD-3C5F-46BC-A835-8E85CC22D27D}" destId="{6A270F3B-BC41-4A97-94D2-38328E6F1B8B}" srcOrd="0" destOrd="0" presId="urn:microsoft.com/office/officeart/2009/layout/CircleArrowProcess"/>
    <dgm:cxn modelId="{4C834087-6EC8-461C-80C3-24599AD987DA}" type="presParOf" srcId="{3BFAB435-F00C-4FF9-BD54-95C91FBA26E8}" destId="{D1DD8037-E02D-4393-A788-87B68B1ADF1C}" srcOrd="3" destOrd="0" presId="urn:microsoft.com/office/officeart/2009/layout/CircleArrowProcess"/>
    <dgm:cxn modelId="{7CDF620D-4C6C-4FD1-883D-7ABFACBAB072}" type="presParOf" srcId="{3BFAB435-F00C-4FF9-BD54-95C91FBA26E8}" destId="{435B3B91-A6CA-4FB2-A525-DB2FA66E0FF7}" srcOrd="4" destOrd="0" presId="urn:microsoft.com/office/officeart/2009/layout/CircleArrowProcess"/>
    <dgm:cxn modelId="{040A1066-8B82-435D-B767-81FE913FFC2E}" type="presParOf" srcId="{435B3B91-A6CA-4FB2-A525-DB2FA66E0FF7}" destId="{C65E5D0F-BFF1-4841-AD8F-738123D3E9BD}" srcOrd="0" destOrd="0" presId="urn:microsoft.com/office/officeart/2009/layout/CircleArrowProcess"/>
    <dgm:cxn modelId="{D53FF7AE-EEE3-4A0B-82AD-2B036472487A}" type="presParOf" srcId="{3BFAB435-F00C-4FF9-BD54-95C91FBA26E8}" destId="{40D69C71-C534-41EF-97D7-8C49FD1DF4E8}"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2E2C6-2E91-488A-A34B-D1D936249925}">
      <dsp:nvSpPr>
        <dsp:cNvPr id="0" name=""/>
        <dsp:cNvSpPr/>
      </dsp:nvSpPr>
      <dsp:spPr>
        <a:xfrm>
          <a:off x="1068414" y="0"/>
          <a:ext cx="688041" cy="688146"/>
        </a:xfrm>
        <a:prstGeom prst="circularArrow">
          <a:avLst>
            <a:gd name="adj1" fmla="val 10980"/>
            <a:gd name="adj2" fmla="val 1142322"/>
            <a:gd name="adj3" fmla="val 4500000"/>
            <a:gd name="adj4" fmla="val 10800000"/>
            <a:gd name="adj5" fmla="val 125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7E580-B416-42E9-B558-83DB236EA856}">
      <dsp:nvSpPr>
        <dsp:cNvPr id="0" name=""/>
        <dsp:cNvSpPr/>
      </dsp:nvSpPr>
      <dsp:spPr>
        <a:xfrm>
          <a:off x="1220494" y="248441"/>
          <a:ext cx="382331" cy="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1</a:t>
          </a:r>
        </a:p>
      </dsp:txBody>
      <dsp:txXfrm>
        <a:off x="1220494" y="248441"/>
        <a:ext cx="382331" cy="191120"/>
      </dsp:txXfrm>
    </dsp:sp>
    <dsp:sp modelId="{6A270F3B-BC41-4A97-94D2-38328E6F1B8B}">
      <dsp:nvSpPr>
        <dsp:cNvPr id="0" name=""/>
        <dsp:cNvSpPr/>
      </dsp:nvSpPr>
      <dsp:spPr>
        <a:xfrm>
          <a:off x="877313" y="395391"/>
          <a:ext cx="688041" cy="688146"/>
        </a:xfrm>
        <a:prstGeom prst="leftCircularArrow">
          <a:avLst>
            <a:gd name="adj1" fmla="val 10980"/>
            <a:gd name="adj2" fmla="val 1142322"/>
            <a:gd name="adj3" fmla="val 6300000"/>
            <a:gd name="adj4" fmla="val 18900000"/>
            <a:gd name="adj5" fmla="val 125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DD8037-E02D-4393-A788-87B68B1ADF1C}">
      <dsp:nvSpPr>
        <dsp:cNvPr id="0" name=""/>
        <dsp:cNvSpPr/>
      </dsp:nvSpPr>
      <dsp:spPr>
        <a:xfrm>
          <a:off x="1030168" y="646119"/>
          <a:ext cx="382331" cy="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2</a:t>
          </a:r>
        </a:p>
      </dsp:txBody>
      <dsp:txXfrm>
        <a:off x="1030168" y="646119"/>
        <a:ext cx="382331" cy="191120"/>
      </dsp:txXfrm>
    </dsp:sp>
    <dsp:sp modelId="{C65E5D0F-BFF1-4841-AD8F-738123D3E9BD}">
      <dsp:nvSpPr>
        <dsp:cNvPr id="0" name=""/>
        <dsp:cNvSpPr/>
      </dsp:nvSpPr>
      <dsp:spPr>
        <a:xfrm>
          <a:off x="1117384" y="838097"/>
          <a:ext cx="591134" cy="591371"/>
        </a:xfrm>
        <a:prstGeom prst="blockArc">
          <a:avLst>
            <a:gd name="adj1" fmla="val 13500000"/>
            <a:gd name="adj2" fmla="val 10800000"/>
            <a:gd name="adj3" fmla="val 1274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D69C71-C534-41EF-97D7-8C49FD1DF4E8}">
      <dsp:nvSpPr>
        <dsp:cNvPr id="0" name=""/>
        <dsp:cNvSpPr/>
      </dsp:nvSpPr>
      <dsp:spPr>
        <a:xfrm>
          <a:off x="1221398" y="1044370"/>
          <a:ext cx="382331" cy="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3</a:t>
          </a:r>
        </a:p>
      </dsp:txBody>
      <dsp:txXfrm>
        <a:off x="1221398" y="1044370"/>
        <a:ext cx="382331" cy="19112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6/26/19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6/26/19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as the title slide &gt; if the title is very long, use the second option</a:t>
            </a:r>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161402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latin typeface="Intel Clear"/>
                <a:ea typeface="+mn-ea"/>
                <a:cs typeface="+mn-cs"/>
              </a:rPr>
              <a:t>This is a </a:t>
            </a:r>
            <a:r>
              <a:rPr lang="en-US" sz="1200" b="0" kern="1200" noProof="0" dirty="0" err="1">
                <a:solidFill>
                  <a:schemeClr val="tx1"/>
                </a:solidFill>
                <a:latin typeface="Intel Clear"/>
                <a:ea typeface="+mn-ea"/>
                <a:cs typeface="+mn-cs"/>
              </a:rPr>
              <a:t>dBaaS</a:t>
            </a:r>
            <a:r>
              <a:rPr lang="en-US" sz="1200" b="0" kern="1200" baseline="0" noProof="0" dirty="0">
                <a:solidFill>
                  <a:schemeClr val="tx1"/>
                </a:solidFill>
                <a:latin typeface="Intel Clear"/>
                <a:ea typeface="+mn-ea"/>
                <a:cs typeface="+mn-cs"/>
              </a:rPr>
              <a:t> scenario.  Comparison between DRAM and Intel Persistent Memory.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noProof="0" dirty="0">
                <a:solidFill>
                  <a:schemeClr val="tx1"/>
                </a:solidFill>
                <a:latin typeface="Intel Clear"/>
                <a:ea typeface="+mn-ea"/>
                <a:cs typeface="+mn-cs"/>
              </a:rPr>
              <a:t>In the all DRAM system we were able to run about 22 SQL VMs.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noProof="0" dirty="0">
                <a:solidFill>
                  <a:schemeClr val="tx1"/>
                </a:solidFill>
                <a:latin typeface="Intel Clear"/>
                <a:ea typeface="+mn-ea"/>
                <a:cs typeface="+mn-cs"/>
              </a:rPr>
              <a:t>In the second scenario we see a jump to 30 SQL VMs.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noProof="0" dirty="0">
                <a:solidFill>
                  <a:schemeClr val="tx1"/>
                </a:solidFill>
                <a:latin typeface="Intel Clear"/>
                <a:ea typeface="+mn-ea"/>
                <a:cs typeface="+mn-cs"/>
              </a:rPr>
              <a:t>That’s  36% jump in </a:t>
            </a:r>
            <a:r>
              <a:rPr lang="en-US" sz="1200" b="0" kern="1200" baseline="0" noProof="0" dirty="0" err="1">
                <a:solidFill>
                  <a:schemeClr val="tx1"/>
                </a:solidFill>
                <a:latin typeface="Intel Clear"/>
                <a:ea typeface="+mn-ea"/>
                <a:cs typeface="+mn-cs"/>
              </a:rPr>
              <a:t>vm’s</a:t>
            </a:r>
            <a:r>
              <a:rPr lang="en-US" sz="1200" b="0" kern="1200" baseline="0" noProof="0" dirty="0">
                <a:solidFill>
                  <a:schemeClr val="tx1"/>
                </a:solidFill>
                <a:latin typeface="Intel Clear"/>
                <a:ea typeface="+mn-ea"/>
                <a:cs typeface="+mn-cs"/>
              </a:rPr>
              <a:t> per node and 30% lower TCO per VM.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noProof="0" dirty="0">
              <a:solidFill>
                <a:schemeClr val="tx1"/>
              </a:solidFill>
              <a:latin typeface="Intel Clear"/>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6/26/19 12:07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9930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Intel Select Solutions</a:t>
            </a:r>
            <a:r>
              <a:rPr lang="en-US" sz="1000" kern="1200" baseline="0" dirty="0">
                <a:solidFill>
                  <a:schemeClr val="tx1"/>
                </a:solidFill>
                <a:effectLst/>
                <a:latin typeface="+mn-lt"/>
                <a:ea typeface="+mn-ea"/>
                <a:cs typeface="+mn-cs"/>
              </a:rPr>
              <a:t> – </a:t>
            </a:r>
            <a:r>
              <a:rPr lang="en-US" sz="1000" kern="1200" baseline="0" dirty="0" err="1">
                <a:solidFill>
                  <a:schemeClr val="tx1"/>
                </a:solidFill>
                <a:effectLst/>
                <a:latin typeface="+mn-lt"/>
                <a:ea typeface="+mn-ea"/>
                <a:cs typeface="+mn-cs"/>
              </a:rPr>
              <a:t>Intels</a:t>
            </a:r>
            <a:r>
              <a:rPr lang="en-US" sz="1000" kern="1200" baseline="0" dirty="0">
                <a:solidFill>
                  <a:schemeClr val="tx1"/>
                </a:solidFill>
                <a:effectLst/>
                <a:latin typeface="+mn-lt"/>
                <a:ea typeface="+mn-ea"/>
                <a:cs typeface="+mn-cs"/>
              </a:rPr>
              <a:t> campaign to deliver optimized and pre-validated solutions to customers.</a:t>
            </a:r>
            <a:r>
              <a:rPr lang="en-US" sz="1000" kern="1200" dirty="0">
                <a:solidFill>
                  <a:schemeClr val="tx1"/>
                </a:solidFill>
                <a:effectLst/>
                <a:latin typeface="+mn-lt"/>
                <a:ea typeface="+mn-ea"/>
                <a:cs typeface="+mn-cs"/>
              </a:rPr>
              <a:t>  </a:t>
            </a:r>
          </a:p>
          <a:p>
            <a:pPr lvl="0"/>
            <a:r>
              <a:rPr lang="en-US" sz="1000" kern="1200" dirty="0">
                <a:solidFill>
                  <a:schemeClr val="tx1"/>
                </a:solidFill>
                <a:effectLst/>
                <a:latin typeface="+mn-lt"/>
                <a:ea typeface="+mn-ea"/>
                <a:cs typeface="+mn-cs"/>
              </a:rPr>
              <a:t>Workload optimization, configurations using the right Intel technology foundation delivering pre-verified performance, and room for system differentiation with solution provider enhancements, Select Solutions provide customers a path to accelerate data centric deployments.</a:t>
            </a:r>
          </a:p>
          <a:p>
            <a:r>
              <a:rPr lang="en-US" sz="1000" kern="1200" dirty="0">
                <a:solidFill>
                  <a:schemeClr val="tx1"/>
                </a:solidFill>
                <a:effectLst/>
                <a:latin typeface="+mn-lt"/>
                <a:ea typeface="+mn-ea"/>
                <a:cs typeface="+mn-cs"/>
              </a:rPr>
              <a:t>There are currently over 50 verified partner solutions in market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980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Here are the major Intel Select Solutions that Intel partnered</a:t>
            </a:r>
            <a:r>
              <a:rPr lang="en-US" sz="1000" kern="1200" baseline="0" dirty="0">
                <a:solidFill>
                  <a:schemeClr val="tx1"/>
                </a:solidFill>
                <a:effectLst/>
                <a:latin typeface="+mn-lt"/>
                <a:ea typeface="+mn-ea"/>
                <a:cs typeface="+mn-cs"/>
              </a:rPr>
              <a:t> with Microsoft.  Intel launched Select solutions for SQL Server both on Win Server &amp; Linux and are currently updating to the latest generation of Xeon Technology.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9672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fontAlgn="base">
              <a:spcAft>
                <a:spcPts val="339"/>
              </a:spcAft>
              <a:defRPr/>
            </a:pPr>
            <a:r>
              <a:rPr lang="en-US" sz="900" dirty="0"/>
              <a:t>The demos shows how fast</a:t>
            </a:r>
            <a:r>
              <a:rPr lang="en-US" sz="900" baseline="0" dirty="0"/>
              <a:t> some of the most common queries run on a system build with Win Server 2016 and SQL Server 2017 and 2</a:t>
            </a:r>
            <a:r>
              <a:rPr lang="en-US" sz="900" baseline="30000" dirty="0"/>
              <a:t>nd</a:t>
            </a:r>
            <a:r>
              <a:rPr lang="en-US" sz="900" baseline="0" dirty="0"/>
              <a:t> Gen Intel Xeon Scalable Processor.</a:t>
            </a:r>
            <a:endParaRPr lang="en-US" sz="900"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6/26/19 12:07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136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8811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r>
              <a:rPr lang="en-US" i="0" dirty="0"/>
              <a:t>This </a:t>
            </a:r>
            <a:r>
              <a:rPr lang="en-US" sz="1200" kern="1200" dirty="0">
                <a:solidFill>
                  <a:schemeClr val="tx1"/>
                </a:solidFill>
                <a:effectLst/>
                <a:latin typeface="+mn-lt"/>
                <a:ea typeface="+mn-ea"/>
                <a:cs typeface="+mn-cs"/>
              </a:rPr>
              <a:t>24 Hours of PASS </a:t>
            </a:r>
            <a:r>
              <a:rPr lang="en-US" i="0" dirty="0"/>
              <a:t>session is presented by </a:t>
            </a:r>
            <a:r>
              <a:rPr lang="en-US" b="1" i="0" dirty="0"/>
              <a:t>Carlos Robles</a:t>
            </a:r>
            <a:r>
              <a:rPr lang="en-CA" sz="1200" kern="1200" dirty="0">
                <a:solidFill>
                  <a:schemeClr val="tx1"/>
                </a:solidFill>
                <a:effectLst/>
                <a:latin typeface="+mn-lt"/>
                <a:ea typeface="+mn-ea"/>
                <a:cs typeface="+mn-cs"/>
              </a:rPr>
              <a:t>. </a:t>
            </a:r>
            <a:r>
              <a:rPr lang="en-US" b="0" i="0" dirty="0"/>
              <a:t>Carlos </a:t>
            </a:r>
            <a:r>
              <a:rPr lang="en-US" dirty="0"/>
              <a:t>originally from Guatemala living in US now for the past 3 years has over 10 years experience in the database administration field. </a:t>
            </a:r>
          </a:p>
          <a:p>
            <a:endParaRPr lang="en-US" dirty="0"/>
          </a:p>
          <a:p>
            <a:r>
              <a:rPr lang="en-US" dirty="0"/>
              <a:t>He considers himself a multi platform DBA due to his experience on multiple platforms such as Unix, Windows, Linux, Azure and different database engines like MySQL, Oracle, SQL Server and Azure SQL DB</a:t>
            </a:r>
          </a:p>
          <a:p>
            <a:endParaRPr lang="en-US" dirty="0"/>
          </a:p>
          <a:p>
            <a:r>
              <a:rPr lang="en-US" dirty="0"/>
              <a:t>Don’t forget to check his blog where you can find SQL Server tips, best practices, scripts and more. </a:t>
            </a:r>
            <a:br>
              <a:rPr lang="en-US" b="1" i="0" dirty="0"/>
            </a:br>
            <a:endParaRPr lang="en-US" b="0" i="1" dirty="0"/>
          </a:p>
          <a:p>
            <a:endParaRPr lang="en-US" b="0" i="0" dirty="0"/>
          </a:p>
          <a:p>
            <a:r>
              <a:rPr lang="en-CA" sz="1200" i="1" kern="1200" dirty="0">
                <a:solidFill>
                  <a:schemeClr val="tx1"/>
                </a:solidFill>
                <a:effectLst/>
                <a:latin typeface="+mn-lt"/>
                <a:ea typeface="+mn-ea"/>
                <a:cs typeface="+mn-cs"/>
              </a:rPr>
              <a:t>[move to next slide]</a:t>
            </a:r>
            <a:r>
              <a:rPr lang="en-CA" dirty="0">
                <a:effectLst/>
              </a:rPr>
              <a:t> </a:t>
            </a:r>
            <a:endParaRPr lang="en-US" dirty="0"/>
          </a:p>
          <a:p>
            <a:r>
              <a:rPr lang="en-US" dirty="0"/>
              <a:t>scripts and more.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7313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At Intel, we have been investing in silicon innovation for years to drive the right technology foundation to move, store and process data across the data centric compute landscape</a:t>
            </a:r>
          </a:p>
          <a:p>
            <a:pPr lvl="0"/>
            <a:r>
              <a:rPr lang="en-US" sz="1000" kern="1200" dirty="0">
                <a:solidFill>
                  <a:schemeClr val="tx1"/>
                </a:solidFill>
                <a:effectLst/>
                <a:latin typeface="+mn-lt"/>
                <a:ea typeface="+mn-ea"/>
                <a:cs typeface="+mn-cs"/>
              </a:rPr>
              <a:t>This has included ongoing investment in our CPU portfolio, but also includes leading products for data movement such as our Ethernet product offerings, delivering storage innovation and efficiency with Intel Optane DC and QLC 3D NAND SSDs, and creating unique discrete compute acceleration with Stratix 10 FPGAs.</a:t>
            </a:r>
          </a:p>
          <a:p>
            <a:pPr lvl="0"/>
            <a:r>
              <a:rPr lang="en-US" sz="1000" kern="1200" dirty="0">
                <a:solidFill>
                  <a:schemeClr val="tx1"/>
                </a:solidFill>
                <a:effectLst/>
                <a:latin typeface="+mn-lt"/>
                <a:ea typeface="+mn-ea"/>
                <a:cs typeface="+mn-cs"/>
              </a:rPr>
              <a:t>It also means accelerating investment in new spaces including discrete acceleration technologies for AI workloads, disruptive innovation for persistent memory, and networking with our Silicon Photonics products.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1465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Today, we expand our portfolio to move, process and store data with the introduction of Intel Ethernet 800 adapters, Intel Optane DC D4800X SSDs, Intel QLC 3D NAND SSD, new Intel Optane DC Persistent Memory Modules, Intel Xeon D 1600 processors, Intel </a:t>
            </a:r>
            <a:r>
              <a:rPr lang="en-US" sz="1000" kern="1200" dirty="0" err="1">
                <a:solidFill>
                  <a:schemeClr val="tx1"/>
                </a:solidFill>
                <a:effectLst/>
                <a:latin typeface="+mn-lt"/>
                <a:ea typeface="+mn-ea"/>
                <a:cs typeface="+mn-cs"/>
              </a:rPr>
              <a:t>Agilex</a:t>
            </a:r>
            <a:r>
              <a:rPr lang="en-US" sz="1000" kern="1200" dirty="0">
                <a:solidFill>
                  <a:schemeClr val="tx1"/>
                </a:solidFill>
                <a:effectLst/>
                <a:latin typeface="+mn-lt"/>
                <a:ea typeface="+mn-ea"/>
                <a:cs typeface="+mn-cs"/>
              </a:rPr>
              <a:t> FPGAs and of course the momentum continues with 2</a:t>
            </a:r>
            <a:r>
              <a:rPr lang="en-US" sz="1000" kern="1200" baseline="30000" dirty="0">
                <a:solidFill>
                  <a:schemeClr val="tx1"/>
                </a:solidFill>
                <a:effectLst/>
                <a:latin typeface="+mn-lt"/>
                <a:ea typeface="+mn-ea"/>
                <a:cs typeface="+mn-cs"/>
              </a:rPr>
              <a:t>nd</a:t>
            </a:r>
            <a:r>
              <a:rPr lang="en-US" sz="1000" kern="1200" dirty="0">
                <a:solidFill>
                  <a:schemeClr val="tx1"/>
                </a:solidFill>
                <a:effectLst/>
                <a:latin typeface="+mn-lt"/>
                <a:ea typeface="+mn-ea"/>
                <a:cs typeface="+mn-cs"/>
              </a:rPr>
              <a:t> Generation Intel Xeon Scalable Processors.</a:t>
            </a:r>
          </a:p>
          <a:p>
            <a:r>
              <a:rPr lang="en-US" sz="1000" kern="1200" dirty="0">
                <a:solidFill>
                  <a:schemeClr val="tx1"/>
                </a:solidFill>
                <a:effectLst/>
                <a:latin typeface="+mn-lt"/>
                <a:ea typeface="+mn-ea"/>
                <a:cs typeface="+mn-cs"/>
              </a:rPr>
              <a:t>In total representing years of Intel engineering and eco system investment to deliver the foundation of the next generation of data centric innovation.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027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The most disruptive capability  of the 2</a:t>
            </a:r>
            <a:r>
              <a:rPr lang="en-US" sz="1000" kern="1200" baseline="30000" dirty="0">
                <a:solidFill>
                  <a:schemeClr val="tx1"/>
                </a:solidFill>
                <a:effectLst/>
                <a:latin typeface="+mn-lt"/>
                <a:ea typeface="+mn-ea"/>
                <a:cs typeface="+mn-cs"/>
              </a:rPr>
              <a:t>nd</a:t>
            </a:r>
            <a:r>
              <a:rPr lang="en-US" sz="1000" kern="1200" dirty="0">
                <a:solidFill>
                  <a:schemeClr val="tx1"/>
                </a:solidFill>
                <a:effectLst/>
                <a:latin typeface="+mn-lt"/>
                <a:ea typeface="+mn-ea"/>
                <a:cs typeface="+mn-cs"/>
              </a:rPr>
              <a:t> generation Xeon Scalable processor may be the integrated control of breakthrough memory capacity including Intel Optane DC persistent memory.</a:t>
            </a:r>
          </a:p>
          <a:p>
            <a:endParaRPr lang="en-US" dirty="0"/>
          </a:p>
          <a:p>
            <a:pPr lvl="0"/>
            <a:r>
              <a:rPr lang="en-US" sz="1000" kern="1200" dirty="0">
                <a:solidFill>
                  <a:schemeClr val="tx1"/>
                </a:solidFill>
                <a:effectLst/>
                <a:latin typeface="+mn-lt"/>
                <a:ea typeface="+mn-ea"/>
                <a:cs typeface="+mn-cs"/>
              </a:rPr>
              <a:t>Today’s memory and storage hierarchy rely on fast and expensive DRAM coupled with slower but cost effective storage technologies.</a:t>
            </a:r>
          </a:p>
          <a:p>
            <a:pPr lvl="0"/>
            <a:r>
              <a:rPr lang="en-US" sz="1000" kern="1200" dirty="0">
                <a:solidFill>
                  <a:schemeClr val="tx1"/>
                </a:solidFill>
                <a:effectLst/>
                <a:latin typeface="+mn-lt"/>
                <a:ea typeface="+mn-ea"/>
                <a:cs typeface="+mn-cs"/>
              </a:rPr>
              <a:t>While larger memory sizes have been technically feasible, economic limitations have capped affordable memory capacity and limited memory hungry applications, like in-memory compute, big data analytics, high capacity VM environments, and real time fraud detection to process data in real time at the same time lacking persistence. </a:t>
            </a:r>
          </a:p>
          <a:p>
            <a:r>
              <a:rPr lang="en-US" sz="1000" kern="1200" dirty="0">
                <a:solidFill>
                  <a:schemeClr val="tx1"/>
                </a:solidFill>
                <a:effectLst/>
                <a:latin typeface="+mn-lt"/>
                <a:ea typeface="+mn-ea"/>
                <a:cs typeface="+mn-cs"/>
              </a:rPr>
              <a:t>Intel Optane DC persistent memory addresses this.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5997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 typical data</a:t>
            </a:r>
            <a:r>
              <a:rPr lang="en-US" sz="1200" baseline="0" dirty="0"/>
              <a:t> access frequency distribution looks like this….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&lt;click once&gt;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Optimize</a:t>
            </a:r>
            <a:r>
              <a:rPr lang="en-US" sz="1200" baseline="0" dirty="0"/>
              <a:t> performance given cost and power budgets…need to MATCH the hot data to the hot tier (hot media types, like DRAM) and the cooler data to the cooler tiers (Cold media types like NAND)….as you see it in the memory/storage pyramid…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&lt;click once&gt;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…and how this looks in the data center architecture itself.</a:t>
            </a: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&lt;click once&gt;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Bringing more data closer to compute and adding persistency supports data centric architecture</a:t>
            </a:r>
            <a:r>
              <a:rPr lang="en-US" sz="1200" baseline="0" dirty="0"/>
              <a:t> to be more efficient and effective.</a:t>
            </a: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a:defRPr/>
            </a:pPr>
            <a:fld id="{B44927E4-7171-4872-98B6-7439342399EA}" type="slidenum">
              <a:rPr lang="en-US" altLang="ja-JP" smtClean="0">
                <a:solidFill>
                  <a:prstClr val="black"/>
                </a:solidFill>
                <a:ea typeface="ＭＳ Ｐゴシック" panose="020B0600070205080204" pitchFamily="34" charset="-128"/>
              </a:rPr>
              <a:pPr>
                <a:defRPr/>
              </a:pPr>
              <a:t>10</a:t>
            </a:fld>
            <a:endParaRPr lang="en-US" altLang="ja-JP">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3814184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INTEL</a:t>
            </a:r>
            <a:r>
              <a:rPr lang="en-US" baseline="0" dirty="0"/>
              <a:t> advantage where media and controller are designed by INTEL. As well as HW and Software IP. The building blocks of 3DXPoint+INTEL= </a:t>
            </a:r>
            <a:r>
              <a:rPr lang="en-US" baseline="0" dirty="0" err="1"/>
              <a:t>Optane</a:t>
            </a:r>
            <a:r>
              <a:rPr lang="en-US" baseline="0" dirty="0"/>
              <a:t> technology</a:t>
            </a:r>
          </a:p>
          <a:p>
            <a:endParaRPr lang="en-US" baseline="0" dirty="0"/>
          </a:p>
        </p:txBody>
      </p:sp>
      <p:sp>
        <p:nvSpPr>
          <p:cNvPr id="4" name="Slide Number Placeholder 3"/>
          <p:cNvSpPr>
            <a:spLocks noGrp="1"/>
          </p:cNvSpPr>
          <p:nvPr>
            <p:ph type="sldNum" sz="quarter" idx="10"/>
          </p:nvPr>
        </p:nvSpPr>
        <p:spPr/>
        <p:txBody>
          <a:bodyPr/>
          <a:lstStyle/>
          <a:p>
            <a:fld id="{B4AEC22E-3653-4827-95AB-1956709E03D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6974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2 different </a:t>
            </a:r>
            <a:r>
              <a:rPr lang="en-US" b="0" dirty="0" err="1"/>
              <a:t>swimlanes</a:t>
            </a:r>
            <a:r>
              <a:rPr lang="en-US" b="0" dirty="0"/>
              <a:t>. Past Experience</a:t>
            </a:r>
            <a:r>
              <a:rPr lang="en-US" b="0" baseline="0" dirty="0"/>
              <a:t> vs New</a:t>
            </a:r>
          </a:p>
          <a:p>
            <a:pPr marL="0" indent="0">
              <a:buFont typeface="Wingdings" panose="05000000000000000000" pitchFamily="2" charset="2"/>
              <a:buNone/>
            </a:pPr>
            <a:r>
              <a:rPr lang="en-US" b="0" baseline="0" dirty="0"/>
              <a:t>Data Warehouse Demo on a 4yr old server running SQL Server 2008 vs SQL Server 2017 on a Xeon Scalable Platform.</a:t>
            </a:r>
          </a:p>
          <a:p>
            <a:pPr marL="0" indent="0">
              <a:buFont typeface="Wingdings" panose="05000000000000000000" pitchFamily="2" charset="2"/>
              <a:buNone/>
            </a:pPr>
            <a:r>
              <a:rPr lang="en-US" b="0" baseline="0" dirty="0"/>
              <a:t>On the 4yr old system we are coming at ~34k queries / hr.</a:t>
            </a:r>
          </a:p>
          <a:p>
            <a:pPr marL="0" indent="0">
              <a:buFont typeface="Wingdings" panose="05000000000000000000" pitchFamily="2" charset="2"/>
              <a:buNone/>
            </a:pPr>
            <a:r>
              <a:rPr lang="en-US" b="0" baseline="0" dirty="0"/>
              <a:t>On the latest platform that jumps to 835k queries/hr.  24.8x better</a:t>
            </a:r>
          </a:p>
          <a:p>
            <a:pPr marL="0" indent="0">
              <a:buFont typeface="Wingdings" panose="05000000000000000000" pitchFamily="2" charset="2"/>
              <a:buNone/>
            </a:pPr>
            <a:r>
              <a:rPr lang="en-US" b="0" baseline="0" dirty="0"/>
              <a:t>This jump is attributed to new SW and HW.  </a:t>
            </a:r>
          </a:p>
          <a:p>
            <a:pPr marL="0" indent="0">
              <a:buFont typeface="Wingdings" panose="05000000000000000000" pitchFamily="2" charset="2"/>
              <a:buNone/>
            </a:pPr>
            <a:r>
              <a:rPr lang="en-US" b="0" baseline="0" dirty="0"/>
              <a:t>You can consolidate servers as you migrate from old HW to new HW.</a:t>
            </a:r>
          </a:p>
          <a:p>
            <a:pPr marL="0" indent="0">
              <a:buFont typeface="Wingdings" panose="05000000000000000000" pitchFamily="2" charset="2"/>
              <a:buNone/>
            </a:pPr>
            <a:endParaRPr lang="en-US" b="0"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843283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Tree>
    <p:extLst>
      <p:ext uri="{BB962C8B-B14F-4D97-AF65-F5344CB8AC3E}">
        <p14:creationId xmlns:p14="http://schemas.microsoft.com/office/powerpoint/2010/main" val="1310930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404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42901"/>
            <a:ext cx="8263890" cy="461665"/>
          </a:xfrm>
        </p:spPr>
        <p:txBody>
          <a:bodyPr/>
          <a:lstStyle>
            <a:lvl1pPr>
              <a:defRPr sz="2400"/>
            </a:lvl1pPr>
          </a:lstStyle>
          <a:p>
            <a:r>
              <a:rPr lang="en-US"/>
              <a:t>Click to edit Master title style</a:t>
            </a:r>
          </a:p>
        </p:txBody>
      </p:sp>
      <p:sp>
        <p:nvSpPr>
          <p:cNvPr id="3" name="Slide Number Placeholder 2"/>
          <p:cNvSpPr>
            <a:spLocks noGrp="1"/>
          </p:cNvSpPr>
          <p:nvPr>
            <p:ph type="sldNum" sz="quarter" idx="14"/>
          </p:nvPr>
        </p:nvSpPr>
        <p:spPr>
          <a:xfrm>
            <a:off x="8790038" y="4938951"/>
            <a:ext cx="353962" cy="204549"/>
          </a:xfrm>
          <a:prstGeom prst="rect">
            <a:avLst/>
          </a:prstGeom>
        </p:spPr>
        <p:txBody>
          <a:bodyPr/>
          <a:lstStyle>
            <a:lvl1pPr>
              <a:defRPr sz="8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2735593532"/>
      </p:ext>
    </p:extLst>
  </p:cSld>
  <p:clrMapOvr>
    <a:masterClrMapping/>
  </p:clrMapOvr>
  <p:transition>
    <p:fade/>
  </p:transition>
  <p:extLst mod="1">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2895457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682187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8656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03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618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1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7700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42901"/>
            <a:ext cx="8263890" cy="369332"/>
          </a:xfrm>
        </p:spPr>
        <p:txBody>
          <a:bodyPr/>
          <a:lstStyle>
            <a:lvl1pPr>
              <a:defRPr sz="2400"/>
            </a:lvl1pPr>
          </a:lstStyle>
          <a:p>
            <a:r>
              <a:rPr lang="en-US"/>
              <a:t>Click to edit Master title style</a:t>
            </a:r>
            <a:endParaRPr lang="en-US" dirty="0"/>
          </a:p>
        </p:txBody>
      </p:sp>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50" indent="0">
              <a:buFont typeface="Arial" panose="020B0604020202020204" pitchFamily="34" charset="0"/>
              <a:buNone/>
              <a:defRPr sz="1200"/>
            </a:lvl2pPr>
            <a:lvl3pPr marL="342900" indent="0">
              <a:buFont typeface="Arial" panose="020B0604020202020204" pitchFamily="34" charset="0"/>
              <a:buNone/>
              <a:defRPr sz="900"/>
            </a:lvl3pPr>
            <a:lvl4pPr marL="514350" indent="0">
              <a:buFont typeface="Arial" panose="020B0604020202020204" pitchFamily="34" charset="0"/>
              <a:buNone/>
              <a:defRPr sz="825"/>
            </a:lvl4pPr>
            <a:lvl5pPr marL="685800" indent="0">
              <a:buFont typeface="Arial" panose="020B0604020202020204" pitchFamily="34" charset="0"/>
              <a:buNone/>
              <a:defRPr sz="8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0575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42901"/>
            <a:ext cx="8263890" cy="369332"/>
          </a:xfrm>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1994620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1411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80750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20825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97690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8671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96651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97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110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5342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006536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36807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blu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7"/>
            <a:ext cx="3361593" cy="8079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99218" eaLnBrk="0" hangingPunct="0"/>
            <a:r>
              <a:rPr lang="en-US" sz="525"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321512" y="2403647"/>
            <a:ext cx="1577241" cy="336207"/>
          </a:xfrm>
          <a:prstGeom prst="rect">
            <a:avLst/>
          </a:prstGeom>
        </p:spPr>
      </p:pic>
    </p:spTree>
    <p:extLst>
      <p:ext uri="{BB962C8B-B14F-4D97-AF65-F5344CB8AC3E}">
        <p14:creationId xmlns:p14="http://schemas.microsoft.com/office/powerpoint/2010/main" val="33116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3310478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43851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04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054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61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559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3118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62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9627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312610926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8062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99549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05220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782526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851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8318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2806399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39430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0.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12" r:id="rId16"/>
    <p:sldLayoutId id="2147483713" r:id="rId17"/>
    <p:sldLayoutId id="2147483754"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66432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076934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2.pn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49.png"/><Relationship Id="rId3" Type="http://schemas.openxmlformats.org/officeDocument/2006/relationships/notesSlide" Target="../notesSlides/notesSlide8.xml"/><Relationship Id="rId7" Type="http://schemas.openxmlformats.org/officeDocument/2006/relationships/image" Target="../media/image48.png"/><Relationship Id="rId12" Type="http://schemas.microsoft.com/office/2007/relationships/diagramDrawing" Target="../diagrams/drawing1.xml"/><Relationship Id="rId2" Type="http://schemas.openxmlformats.org/officeDocument/2006/relationships/slideLayout" Target="../slideLayouts/slideLayout13.xml"/><Relationship Id="rId1" Type="http://schemas.openxmlformats.org/officeDocument/2006/relationships/tags" Target="../tags/tag6.xml"/><Relationship Id="rId6" Type="http://schemas.openxmlformats.org/officeDocument/2006/relationships/image" Target="../media/image47.png"/><Relationship Id="rId11" Type="http://schemas.openxmlformats.org/officeDocument/2006/relationships/diagramColors" Target="../diagrams/colors1.xml"/><Relationship Id="rId5" Type="http://schemas.openxmlformats.org/officeDocument/2006/relationships/image" Target="../media/image46.png"/><Relationship Id="rId10" Type="http://schemas.openxmlformats.org/officeDocument/2006/relationships/diagramQuickStyle" Target="../diagrams/quickStyle1.xml"/><Relationship Id="rId4" Type="http://schemas.openxmlformats.org/officeDocument/2006/relationships/image" Target="../media/image45.png"/><Relationship Id="rId9"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57.png"/><Relationship Id="rId5" Type="http://schemas.openxmlformats.org/officeDocument/2006/relationships/image" Target="../media/image50.png"/><Relationship Id="rId4" Type="http://schemas.openxmlformats.org/officeDocument/2006/relationships/hyperlink" Target="http://www.intel.com/benchmarks"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13.xml"/><Relationship Id="rId7" Type="http://schemas.openxmlformats.org/officeDocument/2006/relationships/hyperlink" Target="http://www.intel.com/benchmark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4.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5.xml"/><Relationship Id="rId7" Type="http://schemas.openxmlformats.org/officeDocument/2006/relationships/image" Target="../media/image34.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4.xml"/><Relationship Id="rId5" Type="http://schemas.openxmlformats.org/officeDocument/2006/relationships/image" Target="../media/image41.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316284" y="1636295"/>
            <a:ext cx="5891636" cy="2300437"/>
          </a:xfrm>
        </p:spPr>
        <p:txBody>
          <a:bodyPr/>
          <a:lstStyle/>
          <a:p>
            <a:pPr>
              <a:lnSpc>
                <a:spcPct val="100000"/>
              </a:lnSpc>
            </a:pPr>
            <a:r>
              <a:rPr lang="en-US" dirty="0"/>
              <a:t>Modernize with SQL Server 2019 and Intel® Technologies</a:t>
            </a:r>
          </a:p>
        </p:txBody>
      </p:sp>
      <p:sp>
        <p:nvSpPr>
          <p:cNvPr id="8" name="TextBox 7">
            <a:extLst>
              <a:ext uri="{FF2B5EF4-FFF2-40B4-BE49-F238E27FC236}">
                <a16:creationId xmlns:a16="http://schemas.microsoft.com/office/drawing/2014/main" id="{C70898DD-94A3-4BB8-AA60-1B27FDBAE8D0}"/>
              </a:ext>
            </a:extLst>
          </p:cNvPr>
          <p:cNvSpPr txBox="1"/>
          <p:nvPr/>
        </p:nvSpPr>
        <p:spPr>
          <a:xfrm>
            <a:off x="6863414" y="4366260"/>
            <a:ext cx="2805249" cy="400110"/>
          </a:xfrm>
          <a:prstGeom prst="rect">
            <a:avLst/>
          </a:prstGeom>
          <a:noFill/>
        </p:spPr>
        <p:txBody>
          <a:bodyPr wrap="square" rtlCol="0">
            <a:spAutoFit/>
          </a:bodyPr>
          <a:lstStyle/>
          <a:p>
            <a:r>
              <a:rPr lang="en-CA" sz="2000" i="1" dirty="0">
                <a:solidFill>
                  <a:schemeClr val="accent2"/>
                </a:solidFill>
                <a:latin typeface="Gotham Book"/>
              </a:rPr>
              <a:t>Presenting Sponsors:</a:t>
            </a:r>
          </a:p>
        </p:txBody>
      </p:sp>
      <p:pic>
        <p:nvPicPr>
          <p:cNvPr id="9" name="Picture 8">
            <a:extLst>
              <a:ext uri="{FF2B5EF4-FFF2-40B4-BE49-F238E27FC236}">
                <a16:creationId xmlns:a16="http://schemas.microsoft.com/office/drawing/2014/main" id="{C7629E81-44FD-4E2E-8A86-8938A2800DB3}"/>
              </a:ext>
            </a:extLst>
          </p:cNvPr>
          <p:cNvPicPr>
            <a:picLocks noChangeAspect="1"/>
          </p:cNvPicPr>
          <p:nvPr/>
        </p:nvPicPr>
        <p:blipFill>
          <a:blip r:embed="rId3"/>
          <a:stretch>
            <a:fillRect/>
          </a:stretch>
        </p:blipFill>
        <p:spPr>
          <a:xfrm>
            <a:off x="7034439" y="4723848"/>
            <a:ext cx="1076475" cy="371527"/>
          </a:xfrm>
          <a:prstGeom prst="rect">
            <a:avLst/>
          </a:prstGeom>
        </p:spPr>
      </p:pic>
      <p:pic>
        <p:nvPicPr>
          <p:cNvPr id="10" name="Picture 9">
            <a:extLst>
              <a:ext uri="{FF2B5EF4-FFF2-40B4-BE49-F238E27FC236}">
                <a16:creationId xmlns:a16="http://schemas.microsoft.com/office/drawing/2014/main" id="{6F6E63DB-5AF5-4E28-AB38-C698C616B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6138" y="4738923"/>
            <a:ext cx="509635" cy="335774"/>
          </a:xfrm>
          <a:prstGeom prst="rect">
            <a:avLst/>
          </a:prstGeom>
        </p:spPr>
      </p:pic>
    </p:spTree>
    <p:extLst>
      <p:ext uri="{BB962C8B-B14F-4D97-AF65-F5344CB8AC3E}">
        <p14:creationId xmlns:p14="http://schemas.microsoft.com/office/powerpoint/2010/main" val="422494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1787535" y="2550908"/>
            <a:ext cx="2566218" cy="914400"/>
          </a:xfrm>
          <a:custGeom>
            <a:avLst/>
            <a:gdLst>
              <a:gd name="connsiteX0" fmla="*/ 0 w 2551471"/>
              <a:gd name="connsiteY0" fmla="*/ 0 h 914400"/>
              <a:gd name="connsiteX1" fmla="*/ 0 w 2551471"/>
              <a:gd name="connsiteY1" fmla="*/ 914400 h 914400"/>
              <a:gd name="connsiteX2" fmla="*/ 2551471 w 2551471"/>
              <a:gd name="connsiteY2" fmla="*/ 914400 h 914400"/>
              <a:gd name="connsiteX3" fmla="*/ 2544097 w 2551471"/>
              <a:gd name="connsiteY3" fmla="*/ 781664 h 914400"/>
              <a:gd name="connsiteX4" fmla="*/ 2418735 w 2551471"/>
              <a:gd name="connsiteY4" fmla="*/ 774290 h 914400"/>
              <a:gd name="connsiteX5" fmla="*/ 2197510 w 2551471"/>
              <a:gd name="connsiteY5" fmla="*/ 781664 h 914400"/>
              <a:gd name="connsiteX6" fmla="*/ 2057400 w 2551471"/>
              <a:gd name="connsiteY6" fmla="*/ 774290 h 914400"/>
              <a:gd name="connsiteX7" fmla="*/ 1924664 w 2551471"/>
              <a:gd name="connsiteY7" fmla="*/ 752167 h 914400"/>
              <a:gd name="connsiteX8" fmla="*/ 1762432 w 2551471"/>
              <a:gd name="connsiteY8" fmla="*/ 744793 h 914400"/>
              <a:gd name="connsiteX9" fmla="*/ 1585451 w 2551471"/>
              <a:gd name="connsiteY9" fmla="*/ 730045 h 914400"/>
              <a:gd name="connsiteX10" fmla="*/ 1364226 w 2551471"/>
              <a:gd name="connsiteY10" fmla="*/ 707922 h 914400"/>
              <a:gd name="connsiteX11" fmla="*/ 1157748 w 2551471"/>
              <a:gd name="connsiteY11" fmla="*/ 685800 h 914400"/>
              <a:gd name="connsiteX12" fmla="*/ 980768 w 2551471"/>
              <a:gd name="connsiteY12" fmla="*/ 663677 h 914400"/>
              <a:gd name="connsiteX13" fmla="*/ 789039 w 2551471"/>
              <a:gd name="connsiteY13" fmla="*/ 641554 h 914400"/>
              <a:gd name="connsiteX14" fmla="*/ 597310 w 2551471"/>
              <a:gd name="connsiteY14" fmla="*/ 589935 h 914400"/>
              <a:gd name="connsiteX15" fmla="*/ 486697 w 2551471"/>
              <a:gd name="connsiteY15" fmla="*/ 545690 h 914400"/>
              <a:gd name="connsiteX16" fmla="*/ 390832 w 2551471"/>
              <a:gd name="connsiteY16" fmla="*/ 50144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471" h="914400">
                <a:moveTo>
                  <a:pt x="0" y="0"/>
                </a:moveTo>
                <a:lnTo>
                  <a:pt x="0" y="914400"/>
                </a:lnTo>
                <a:lnTo>
                  <a:pt x="2551471" y="914400"/>
                </a:lnTo>
                <a:lnTo>
                  <a:pt x="2544097" y="781664"/>
                </a:lnTo>
                <a:lnTo>
                  <a:pt x="2418735" y="774290"/>
                </a:lnTo>
                <a:lnTo>
                  <a:pt x="2197510" y="781664"/>
                </a:lnTo>
                <a:lnTo>
                  <a:pt x="2057400" y="774290"/>
                </a:lnTo>
                <a:lnTo>
                  <a:pt x="1924664" y="752167"/>
                </a:lnTo>
                <a:lnTo>
                  <a:pt x="1762432" y="744793"/>
                </a:lnTo>
                <a:lnTo>
                  <a:pt x="1585451" y="730045"/>
                </a:lnTo>
                <a:lnTo>
                  <a:pt x="1364226" y="707922"/>
                </a:lnTo>
                <a:lnTo>
                  <a:pt x="1157748" y="685800"/>
                </a:lnTo>
                <a:lnTo>
                  <a:pt x="980768" y="663677"/>
                </a:lnTo>
                <a:lnTo>
                  <a:pt x="789039" y="641554"/>
                </a:lnTo>
                <a:lnTo>
                  <a:pt x="597310" y="589935"/>
                </a:lnTo>
                <a:lnTo>
                  <a:pt x="486697" y="545690"/>
                </a:lnTo>
                <a:lnTo>
                  <a:pt x="390832" y="501445"/>
                </a:lnTo>
              </a:path>
            </a:pathLst>
          </a:custGeom>
          <a:pattFill prst="smConfetti">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26" name="Freeform 25"/>
          <p:cNvSpPr/>
          <p:nvPr/>
        </p:nvSpPr>
        <p:spPr>
          <a:xfrm>
            <a:off x="703530" y="1651257"/>
            <a:ext cx="1084006" cy="1871267"/>
          </a:xfrm>
          <a:custGeom>
            <a:avLst/>
            <a:gdLst>
              <a:gd name="connsiteX0" fmla="*/ 0 w 1084006"/>
              <a:gd name="connsiteY0" fmla="*/ 0 h 1871267"/>
              <a:gd name="connsiteX1" fmla="*/ 0 w 1084006"/>
              <a:gd name="connsiteY1" fmla="*/ 0 h 1871267"/>
              <a:gd name="connsiteX2" fmla="*/ 14748 w 1084006"/>
              <a:gd name="connsiteY2" fmla="*/ 228600 h 1871267"/>
              <a:gd name="connsiteX3" fmla="*/ 22122 w 1084006"/>
              <a:gd name="connsiteY3" fmla="*/ 309716 h 1871267"/>
              <a:gd name="connsiteX4" fmla="*/ 29496 w 1084006"/>
              <a:gd name="connsiteY4" fmla="*/ 435077 h 1871267"/>
              <a:gd name="connsiteX5" fmla="*/ 22122 w 1084006"/>
              <a:gd name="connsiteY5" fmla="*/ 626806 h 1871267"/>
              <a:gd name="connsiteX6" fmla="*/ 14748 w 1084006"/>
              <a:gd name="connsiteY6" fmla="*/ 715297 h 1871267"/>
              <a:gd name="connsiteX7" fmla="*/ 0 w 1084006"/>
              <a:gd name="connsiteY7" fmla="*/ 1216742 h 1871267"/>
              <a:gd name="connsiteX8" fmla="*/ 7374 w 1084006"/>
              <a:gd name="connsiteY8" fmla="*/ 1703439 h 1871267"/>
              <a:gd name="connsiteX9" fmla="*/ 14748 w 1084006"/>
              <a:gd name="connsiteY9" fmla="*/ 1791929 h 1871267"/>
              <a:gd name="connsiteX10" fmla="*/ 1061883 w 1084006"/>
              <a:gd name="connsiteY10" fmla="*/ 1791929 h 1871267"/>
              <a:gd name="connsiteX11" fmla="*/ 1084006 w 1084006"/>
              <a:gd name="connsiteY11" fmla="*/ 899651 h 1871267"/>
              <a:gd name="connsiteX12" fmla="*/ 921774 w 1084006"/>
              <a:gd name="connsiteY12" fmla="*/ 619432 h 1871267"/>
              <a:gd name="connsiteX13" fmla="*/ 774290 w 1084006"/>
              <a:gd name="connsiteY13" fmla="*/ 427703 h 1871267"/>
              <a:gd name="connsiteX14" fmla="*/ 693174 w 1084006"/>
              <a:gd name="connsiteY14" fmla="*/ 331839 h 1871267"/>
              <a:gd name="connsiteX15" fmla="*/ 612058 w 1084006"/>
              <a:gd name="connsiteY15" fmla="*/ 265471 h 1871267"/>
              <a:gd name="connsiteX16" fmla="*/ 494071 w 1084006"/>
              <a:gd name="connsiteY16" fmla="*/ 176980 h 1871267"/>
              <a:gd name="connsiteX17" fmla="*/ 390832 w 1084006"/>
              <a:gd name="connsiteY17" fmla="*/ 103239 h 1871267"/>
              <a:gd name="connsiteX18" fmla="*/ 272845 w 1084006"/>
              <a:gd name="connsiteY18" fmla="*/ 44245 h 1871267"/>
              <a:gd name="connsiteX19" fmla="*/ 154858 w 1084006"/>
              <a:gd name="connsiteY19" fmla="*/ 14748 h 1871267"/>
              <a:gd name="connsiteX20" fmla="*/ 0 w 1084006"/>
              <a:gd name="connsiteY20" fmla="*/ 0 h 187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4006" h="1871267">
                <a:moveTo>
                  <a:pt x="0" y="0"/>
                </a:moveTo>
                <a:lnTo>
                  <a:pt x="0" y="0"/>
                </a:lnTo>
                <a:cubicBezTo>
                  <a:pt x="18793" y="225521"/>
                  <a:pt x="-6088" y="-83944"/>
                  <a:pt x="14748" y="228600"/>
                </a:cubicBezTo>
                <a:cubicBezTo>
                  <a:pt x="16554" y="255690"/>
                  <a:pt x="20188" y="282635"/>
                  <a:pt x="22122" y="309716"/>
                </a:cubicBezTo>
                <a:cubicBezTo>
                  <a:pt x="25104" y="351469"/>
                  <a:pt x="27038" y="393290"/>
                  <a:pt x="29496" y="435077"/>
                </a:cubicBezTo>
                <a:cubicBezTo>
                  <a:pt x="27038" y="498987"/>
                  <a:pt x="25483" y="562937"/>
                  <a:pt x="22122" y="626806"/>
                </a:cubicBezTo>
                <a:cubicBezTo>
                  <a:pt x="20566" y="656364"/>
                  <a:pt x="15618" y="685711"/>
                  <a:pt x="14748" y="715297"/>
                </a:cubicBezTo>
                <a:cubicBezTo>
                  <a:pt x="-1057" y="1252678"/>
                  <a:pt x="20506" y="970665"/>
                  <a:pt x="0" y="1216742"/>
                </a:cubicBezTo>
                <a:cubicBezTo>
                  <a:pt x="2458" y="1378974"/>
                  <a:pt x="3268" y="1541240"/>
                  <a:pt x="7374" y="1703439"/>
                </a:cubicBezTo>
                <a:cubicBezTo>
                  <a:pt x="14937" y="2002166"/>
                  <a:pt x="14748" y="1815981"/>
                  <a:pt x="14748" y="1791929"/>
                </a:cubicBezTo>
                <a:lnTo>
                  <a:pt x="1061883" y="1791929"/>
                </a:lnTo>
                <a:lnTo>
                  <a:pt x="1084006" y="899651"/>
                </a:lnTo>
                <a:lnTo>
                  <a:pt x="921774" y="619432"/>
                </a:lnTo>
                <a:lnTo>
                  <a:pt x="774290" y="427703"/>
                </a:lnTo>
                <a:lnTo>
                  <a:pt x="693174" y="331839"/>
                </a:lnTo>
                <a:lnTo>
                  <a:pt x="612058" y="265471"/>
                </a:lnTo>
                <a:lnTo>
                  <a:pt x="494071" y="176980"/>
                </a:lnTo>
                <a:lnTo>
                  <a:pt x="390832" y="103239"/>
                </a:lnTo>
                <a:lnTo>
                  <a:pt x="272845" y="44245"/>
                </a:lnTo>
                <a:lnTo>
                  <a:pt x="154858" y="14748"/>
                </a:lnTo>
                <a:lnTo>
                  <a:pt x="0" y="0"/>
                </a:lnTo>
                <a:close/>
              </a:path>
            </a:pathLst>
          </a:custGeom>
          <a:pattFill prst="ltUpDiag">
            <a:fgClr>
              <a:srgbClr val="FF33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3" name="Title 2"/>
          <p:cNvSpPr>
            <a:spLocks noGrp="1"/>
          </p:cNvSpPr>
          <p:nvPr>
            <p:ph type="title"/>
          </p:nvPr>
        </p:nvSpPr>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2800" dirty="0">
                <a:latin typeface="Segoe UI Semibold" panose="020B0702040204020203" pitchFamily="34" charset="0"/>
                <a:cs typeface="Segoe UI Semibold" panose="020B0702040204020203" pitchFamily="34" charset="0"/>
              </a:rPr>
              <a:t>Goal: Efficient Data Centric Architecture</a:t>
            </a:r>
          </a:p>
        </p:txBody>
      </p:sp>
      <p:cxnSp>
        <p:nvCxnSpPr>
          <p:cNvPr id="66" name="Straight Connector 65"/>
          <p:cNvCxnSpPr/>
          <p:nvPr/>
        </p:nvCxnSpPr>
        <p:spPr bwMode="auto">
          <a:xfrm flipV="1">
            <a:off x="2598876" y="-97170"/>
            <a:ext cx="1948463" cy="1040765"/>
          </a:xfrm>
          <a:prstGeom prst="line">
            <a:avLst/>
          </a:prstGeom>
          <a:noFill/>
          <a:ln w="9525" cap="flat" cmpd="sng" algn="ctr">
            <a:noFill/>
            <a:prstDash val="solid"/>
            <a:round/>
            <a:headEnd type="none" w="med" len="med"/>
            <a:tailEnd type="none" w="med" len="med"/>
          </a:ln>
          <a:effectLst/>
        </p:spPr>
      </p:cxnSp>
      <p:sp>
        <p:nvSpPr>
          <p:cNvPr id="59" name="Rectangle 58"/>
          <p:cNvSpPr/>
          <p:nvPr/>
        </p:nvSpPr>
        <p:spPr>
          <a:xfrm>
            <a:off x="2964429" y="3344705"/>
            <a:ext cx="1389324" cy="2342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900" dirty="0">
              <a:solidFill>
                <a:prstClr val="white">
                  <a:lumMod val="50000"/>
                </a:prstClr>
              </a:solidFill>
            </a:endParaRPr>
          </a:p>
          <a:p>
            <a:pPr algn="ctr" defTabSz="457189"/>
            <a:r>
              <a:rPr lang="en-US" sz="900" dirty="0">
                <a:solidFill>
                  <a:prstClr val="white">
                    <a:lumMod val="50000"/>
                  </a:prstClr>
                </a:solidFill>
              </a:rPr>
              <a:t>less often </a:t>
            </a:r>
            <a:r>
              <a:rPr lang="en-US" sz="900" dirty="0">
                <a:solidFill>
                  <a:prstClr val="white">
                    <a:lumMod val="50000"/>
                  </a:prstClr>
                </a:solidFill>
                <a:sym typeface="Wingdings" panose="05000000000000000000" pitchFamily="2" charset="2"/>
              </a:rPr>
              <a:t></a:t>
            </a:r>
            <a:endParaRPr lang="en-US" sz="900" dirty="0">
              <a:solidFill>
                <a:prstClr val="white">
                  <a:lumMod val="50000"/>
                </a:prstClr>
              </a:solidFill>
            </a:endParaRPr>
          </a:p>
        </p:txBody>
      </p:sp>
      <p:cxnSp>
        <p:nvCxnSpPr>
          <p:cNvPr id="60" name="Straight Connector 59"/>
          <p:cNvCxnSpPr>
            <a:stCxn id="58" idx="1"/>
          </p:cNvCxnSpPr>
          <p:nvPr/>
        </p:nvCxnSpPr>
        <p:spPr>
          <a:xfrm flipV="1">
            <a:off x="702077" y="1480208"/>
            <a:ext cx="2379" cy="198162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704457" y="1653266"/>
            <a:ext cx="3649297" cy="1668738"/>
          </a:xfrm>
          <a:custGeom>
            <a:avLst/>
            <a:gdLst>
              <a:gd name="connsiteX0" fmla="*/ 0 w 3318485"/>
              <a:gd name="connsiteY0" fmla="*/ 43166 h 1935632"/>
              <a:gd name="connsiteX1" fmla="*/ 575285 w 3318485"/>
              <a:gd name="connsiteY1" fmla="*/ 79500 h 1935632"/>
              <a:gd name="connsiteX2" fmla="*/ 1023401 w 3318485"/>
              <a:gd name="connsiteY2" fmla="*/ 769841 h 1935632"/>
              <a:gd name="connsiteX3" fmla="*/ 1483629 w 3318485"/>
              <a:gd name="connsiteY3" fmla="*/ 1599463 h 1935632"/>
              <a:gd name="connsiteX4" fmla="*/ 2125526 w 3318485"/>
              <a:gd name="connsiteY4" fmla="*/ 1902244 h 1935632"/>
              <a:gd name="connsiteX5" fmla="*/ 3318485 w 3318485"/>
              <a:gd name="connsiteY5" fmla="*/ 1914355 h 1935632"/>
              <a:gd name="connsiteX0" fmla="*/ 0 w 3318485"/>
              <a:gd name="connsiteY0" fmla="*/ 15076 h 1907542"/>
              <a:gd name="connsiteX1" fmla="*/ 635841 w 3318485"/>
              <a:gd name="connsiteY1" fmla="*/ 142245 h 1907542"/>
              <a:gd name="connsiteX2" fmla="*/ 1023401 w 3318485"/>
              <a:gd name="connsiteY2" fmla="*/ 741751 h 1907542"/>
              <a:gd name="connsiteX3" fmla="*/ 1483629 w 3318485"/>
              <a:gd name="connsiteY3" fmla="*/ 1571373 h 1907542"/>
              <a:gd name="connsiteX4" fmla="*/ 2125526 w 3318485"/>
              <a:gd name="connsiteY4" fmla="*/ 1874154 h 1907542"/>
              <a:gd name="connsiteX5" fmla="*/ 3318485 w 3318485"/>
              <a:gd name="connsiteY5" fmla="*/ 1886265 h 1907542"/>
              <a:gd name="connsiteX0" fmla="*/ 0 w 3318485"/>
              <a:gd name="connsiteY0" fmla="*/ 15076 h 1893646"/>
              <a:gd name="connsiteX1" fmla="*/ 635841 w 3318485"/>
              <a:gd name="connsiteY1" fmla="*/ 142245 h 1893646"/>
              <a:gd name="connsiteX2" fmla="*/ 1023401 w 3318485"/>
              <a:gd name="connsiteY2" fmla="*/ 741751 h 1893646"/>
              <a:gd name="connsiteX3" fmla="*/ 1483629 w 3318485"/>
              <a:gd name="connsiteY3" fmla="*/ 1571373 h 1893646"/>
              <a:gd name="connsiteX4" fmla="*/ 2131582 w 3318485"/>
              <a:gd name="connsiteY4" fmla="*/ 1831765 h 1893646"/>
              <a:gd name="connsiteX5" fmla="*/ 3318485 w 3318485"/>
              <a:gd name="connsiteY5" fmla="*/ 1886265 h 1893646"/>
              <a:gd name="connsiteX0" fmla="*/ 0 w 3457764"/>
              <a:gd name="connsiteY0" fmla="*/ 15076 h 1869872"/>
              <a:gd name="connsiteX1" fmla="*/ 635841 w 3457764"/>
              <a:gd name="connsiteY1" fmla="*/ 142245 h 1869872"/>
              <a:gd name="connsiteX2" fmla="*/ 1023401 w 3457764"/>
              <a:gd name="connsiteY2" fmla="*/ 741751 h 1869872"/>
              <a:gd name="connsiteX3" fmla="*/ 1483629 w 3457764"/>
              <a:gd name="connsiteY3" fmla="*/ 1571373 h 1869872"/>
              <a:gd name="connsiteX4" fmla="*/ 2131582 w 3457764"/>
              <a:gd name="connsiteY4" fmla="*/ 1831765 h 1869872"/>
              <a:gd name="connsiteX5" fmla="*/ 3457764 w 3457764"/>
              <a:gd name="connsiteY5" fmla="*/ 1855986 h 1869872"/>
              <a:gd name="connsiteX0" fmla="*/ 0 w 3457764"/>
              <a:gd name="connsiteY0" fmla="*/ 15076 h 1860168"/>
              <a:gd name="connsiteX1" fmla="*/ 635841 w 3457764"/>
              <a:gd name="connsiteY1" fmla="*/ 142245 h 1860168"/>
              <a:gd name="connsiteX2" fmla="*/ 1023401 w 3457764"/>
              <a:gd name="connsiteY2" fmla="*/ 741751 h 1860168"/>
              <a:gd name="connsiteX3" fmla="*/ 1483629 w 3457764"/>
              <a:gd name="connsiteY3" fmla="*/ 1571373 h 1860168"/>
              <a:gd name="connsiteX4" fmla="*/ 2131582 w 3457764"/>
              <a:gd name="connsiteY4" fmla="*/ 1831765 h 1860168"/>
              <a:gd name="connsiteX5" fmla="*/ 3457764 w 3457764"/>
              <a:gd name="connsiteY5" fmla="*/ 1855986 h 1860168"/>
              <a:gd name="connsiteX0" fmla="*/ 0 w 3457764"/>
              <a:gd name="connsiteY0" fmla="*/ 1242 h 1846334"/>
              <a:gd name="connsiteX1" fmla="*/ 635841 w 3457764"/>
              <a:gd name="connsiteY1" fmla="*/ 128411 h 1846334"/>
              <a:gd name="connsiteX2" fmla="*/ 1023401 w 3457764"/>
              <a:gd name="connsiteY2" fmla="*/ 727917 h 1846334"/>
              <a:gd name="connsiteX3" fmla="*/ 1483629 w 3457764"/>
              <a:gd name="connsiteY3" fmla="*/ 1557539 h 1846334"/>
              <a:gd name="connsiteX4" fmla="*/ 2131582 w 3457764"/>
              <a:gd name="connsiteY4" fmla="*/ 1817931 h 1846334"/>
              <a:gd name="connsiteX5" fmla="*/ 3457764 w 3457764"/>
              <a:gd name="connsiteY5" fmla="*/ 1842152 h 1846334"/>
              <a:gd name="connsiteX0" fmla="*/ 0 w 3457764"/>
              <a:gd name="connsiteY0" fmla="*/ 1331 h 1846423"/>
              <a:gd name="connsiteX1" fmla="*/ 635841 w 3457764"/>
              <a:gd name="connsiteY1" fmla="*/ 128500 h 1846423"/>
              <a:gd name="connsiteX2" fmla="*/ 999179 w 3457764"/>
              <a:gd name="connsiteY2" fmla="*/ 740117 h 1846423"/>
              <a:gd name="connsiteX3" fmla="*/ 1483629 w 3457764"/>
              <a:gd name="connsiteY3" fmla="*/ 1557628 h 1846423"/>
              <a:gd name="connsiteX4" fmla="*/ 2131582 w 3457764"/>
              <a:gd name="connsiteY4" fmla="*/ 1818020 h 1846423"/>
              <a:gd name="connsiteX5" fmla="*/ 3457764 w 3457764"/>
              <a:gd name="connsiteY5" fmla="*/ 1842241 h 1846423"/>
              <a:gd name="connsiteX0" fmla="*/ 0 w 3457764"/>
              <a:gd name="connsiteY0" fmla="*/ 1331 h 1846423"/>
              <a:gd name="connsiteX1" fmla="*/ 357282 w 3457764"/>
              <a:gd name="connsiteY1" fmla="*/ 128500 h 1846423"/>
              <a:gd name="connsiteX2" fmla="*/ 999179 w 3457764"/>
              <a:gd name="connsiteY2" fmla="*/ 740117 h 1846423"/>
              <a:gd name="connsiteX3" fmla="*/ 1483629 w 3457764"/>
              <a:gd name="connsiteY3" fmla="*/ 1557628 h 1846423"/>
              <a:gd name="connsiteX4" fmla="*/ 2131582 w 3457764"/>
              <a:gd name="connsiteY4" fmla="*/ 1818020 h 1846423"/>
              <a:gd name="connsiteX5" fmla="*/ 3457764 w 3457764"/>
              <a:gd name="connsiteY5" fmla="*/ 1842241 h 1846423"/>
              <a:gd name="connsiteX0" fmla="*/ 0 w 3457764"/>
              <a:gd name="connsiteY0" fmla="*/ 1239 h 1846331"/>
              <a:gd name="connsiteX1" fmla="*/ 357282 w 3457764"/>
              <a:gd name="connsiteY1" fmla="*/ 128408 h 1846331"/>
              <a:gd name="connsiteX2" fmla="*/ 654008 w 3457764"/>
              <a:gd name="connsiteY2" fmla="*/ 727478 h 1846331"/>
              <a:gd name="connsiteX3" fmla="*/ 1483629 w 3457764"/>
              <a:gd name="connsiteY3" fmla="*/ 1557536 h 1846331"/>
              <a:gd name="connsiteX4" fmla="*/ 2131582 w 3457764"/>
              <a:gd name="connsiteY4" fmla="*/ 1817928 h 1846331"/>
              <a:gd name="connsiteX5" fmla="*/ 3457764 w 3457764"/>
              <a:gd name="connsiteY5" fmla="*/ 1842149 h 1846331"/>
              <a:gd name="connsiteX0" fmla="*/ 0 w 3457764"/>
              <a:gd name="connsiteY0" fmla="*/ 1239 h 1846331"/>
              <a:gd name="connsiteX1" fmla="*/ 357282 w 3457764"/>
              <a:gd name="connsiteY1" fmla="*/ 128408 h 1846331"/>
              <a:gd name="connsiteX2" fmla="*/ 654008 w 3457764"/>
              <a:gd name="connsiteY2" fmla="*/ 727478 h 1846331"/>
              <a:gd name="connsiteX3" fmla="*/ 1483629 w 3457764"/>
              <a:gd name="connsiteY3" fmla="*/ 1557536 h 1846331"/>
              <a:gd name="connsiteX4" fmla="*/ 2131582 w 3457764"/>
              <a:gd name="connsiteY4" fmla="*/ 1817928 h 1846331"/>
              <a:gd name="connsiteX5" fmla="*/ 3457764 w 3457764"/>
              <a:gd name="connsiteY5" fmla="*/ 1842149 h 1846331"/>
              <a:gd name="connsiteX0" fmla="*/ 0 w 3457764"/>
              <a:gd name="connsiteY0" fmla="*/ 1239 h 1844747"/>
              <a:gd name="connsiteX1" fmla="*/ 357282 w 3457764"/>
              <a:gd name="connsiteY1" fmla="*/ 128408 h 1844747"/>
              <a:gd name="connsiteX2" fmla="*/ 654008 w 3457764"/>
              <a:gd name="connsiteY2" fmla="*/ 727478 h 1844747"/>
              <a:gd name="connsiteX3" fmla="*/ 1029456 w 3457764"/>
              <a:gd name="connsiteY3" fmla="*/ 1582630 h 1844747"/>
              <a:gd name="connsiteX4" fmla="*/ 2131582 w 3457764"/>
              <a:gd name="connsiteY4" fmla="*/ 1817928 h 1844747"/>
              <a:gd name="connsiteX5" fmla="*/ 3457764 w 3457764"/>
              <a:gd name="connsiteY5" fmla="*/ 1842149 h 1844747"/>
              <a:gd name="connsiteX0" fmla="*/ 0 w 3457764"/>
              <a:gd name="connsiteY0" fmla="*/ 1239 h 1842149"/>
              <a:gd name="connsiteX1" fmla="*/ 357282 w 3457764"/>
              <a:gd name="connsiteY1" fmla="*/ 128408 h 1842149"/>
              <a:gd name="connsiteX2" fmla="*/ 654008 w 3457764"/>
              <a:gd name="connsiteY2" fmla="*/ 727478 h 1842149"/>
              <a:gd name="connsiteX3" fmla="*/ 1029456 w 3457764"/>
              <a:gd name="connsiteY3" fmla="*/ 1582630 h 1842149"/>
              <a:gd name="connsiteX4" fmla="*/ 1417019 w 3457764"/>
              <a:gd name="connsiteY4" fmla="*/ 1799108 h 1842149"/>
              <a:gd name="connsiteX5" fmla="*/ 3457764 w 3457764"/>
              <a:gd name="connsiteY5" fmla="*/ 1842149 h 1842149"/>
              <a:gd name="connsiteX0" fmla="*/ 0 w 3457764"/>
              <a:gd name="connsiteY0" fmla="*/ 1239 h 1842149"/>
              <a:gd name="connsiteX1" fmla="*/ 357282 w 3457764"/>
              <a:gd name="connsiteY1" fmla="*/ 128408 h 1842149"/>
              <a:gd name="connsiteX2" fmla="*/ 654008 w 3457764"/>
              <a:gd name="connsiteY2" fmla="*/ 727478 h 1842149"/>
              <a:gd name="connsiteX3" fmla="*/ 1029456 w 3457764"/>
              <a:gd name="connsiteY3" fmla="*/ 1582630 h 1842149"/>
              <a:gd name="connsiteX4" fmla="*/ 1090015 w 3457764"/>
              <a:gd name="connsiteY4" fmla="*/ 1786560 h 1842149"/>
              <a:gd name="connsiteX5" fmla="*/ 3457764 w 3457764"/>
              <a:gd name="connsiteY5" fmla="*/ 1842149 h 1842149"/>
              <a:gd name="connsiteX0" fmla="*/ 0 w 3457764"/>
              <a:gd name="connsiteY0" fmla="*/ 1239 h 1845692"/>
              <a:gd name="connsiteX1" fmla="*/ 357282 w 3457764"/>
              <a:gd name="connsiteY1" fmla="*/ 128408 h 1845692"/>
              <a:gd name="connsiteX2" fmla="*/ 654008 w 3457764"/>
              <a:gd name="connsiteY2" fmla="*/ 727478 h 1845692"/>
              <a:gd name="connsiteX3" fmla="*/ 720619 w 3457764"/>
              <a:gd name="connsiteY3" fmla="*/ 1325415 h 1845692"/>
              <a:gd name="connsiteX4" fmla="*/ 1090015 w 3457764"/>
              <a:gd name="connsiteY4" fmla="*/ 1786560 h 1845692"/>
              <a:gd name="connsiteX5" fmla="*/ 3457764 w 3457764"/>
              <a:gd name="connsiteY5" fmla="*/ 1842149 h 1845692"/>
              <a:gd name="connsiteX0" fmla="*/ 0 w 3457764"/>
              <a:gd name="connsiteY0" fmla="*/ 1239 h 1845692"/>
              <a:gd name="connsiteX1" fmla="*/ 357282 w 3457764"/>
              <a:gd name="connsiteY1" fmla="*/ 128408 h 1845692"/>
              <a:gd name="connsiteX2" fmla="*/ 654008 w 3457764"/>
              <a:gd name="connsiteY2" fmla="*/ 727478 h 1845692"/>
              <a:gd name="connsiteX3" fmla="*/ 720619 w 3457764"/>
              <a:gd name="connsiteY3" fmla="*/ 1325415 h 1845692"/>
              <a:gd name="connsiteX4" fmla="*/ 1090015 w 3457764"/>
              <a:gd name="connsiteY4" fmla="*/ 1786560 h 1845692"/>
              <a:gd name="connsiteX5" fmla="*/ 3457764 w 3457764"/>
              <a:gd name="connsiteY5" fmla="*/ 1842149 h 1845692"/>
              <a:gd name="connsiteX0" fmla="*/ 0 w 3457764"/>
              <a:gd name="connsiteY0" fmla="*/ 1082 h 1845535"/>
              <a:gd name="connsiteX1" fmla="*/ 357282 w 3457764"/>
              <a:gd name="connsiteY1" fmla="*/ 128251 h 1845535"/>
              <a:gd name="connsiteX2" fmla="*/ 563174 w 3457764"/>
              <a:gd name="connsiteY2" fmla="*/ 702227 h 1845535"/>
              <a:gd name="connsiteX3" fmla="*/ 720619 w 3457764"/>
              <a:gd name="connsiteY3" fmla="*/ 1325258 h 1845535"/>
              <a:gd name="connsiteX4" fmla="*/ 1090015 w 3457764"/>
              <a:gd name="connsiteY4" fmla="*/ 1786403 h 1845535"/>
              <a:gd name="connsiteX5" fmla="*/ 3457764 w 3457764"/>
              <a:gd name="connsiteY5" fmla="*/ 1841992 h 1845535"/>
              <a:gd name="connsiteX0" fmla="*/ 0 w 3457764"/>
              <a:gd name="connsiteY0" fmla="*/ 1082 h 1845535"/>
              <a:gd name="connsiteX1" fmla="*/ 357282 w 3457764"/>
              <a:gd name="connsiteY1" fmla="*/ 128251 h 1845535"/>
              <a:gd name="connsiteX2" fmla="*/ 563174 w 3457764"/>
              <a:gd name="connsiteY2" fmla="*/ 702227 h 1845535"/>
              <a:gd name="connsiteX3" fmla="*/ 720619 w 3457764"/>
              <a:gd name="connsiteY3" fmla="*/ 1325258 h 1845535"/>
              <a:gd name="connsiteX4" fmla="*/ 1090015 w 3457764"/>
              <a:gd name="connsiteY4" fmla="*/ 1786403 h 1845535"/>
              <a:gd name="connsiteX5" fmla="*/ 3457764 w 3457764"/>
              <a:gd name="connsiteY5" fmla="*/ 1841992 h 1845535"/>
              <a:gd name="connsiteX0" fmla="*/ 0 w 3457764"/>
              <a:gd name="connsiteY0" fmla="*/ 1082 h 1845535"/>
              <a:gd name="connsiteX1" fmla="*/ 357282 w 3457764"/>
              <a:gd name="connsiteY1" fmla="*/ 128251 h 1845535"/>
              <a:gd name="connsiteX2" fmla="*/ 563174 w 3457764"/>
              <a:gd name="connsiteY2" fmla="*/ 702227 h 1845535"/>
              <a:gd name="connsiteX3" fmla="*/ 720619 w 3457764"/>
              <a:gd name="connsiteY3" fmla="*/ 1325258 h 1845535"/>
              <a:gd name="connsiteX4" fmla="*/ 1090015 w 3457764"/>
              <a:gd name="connsiteY4" fmla="*/ 1786403 h 1845535"/>
              <a:gd name="connsiteX5" fmla="*/ 3457764 w 3457764"/>
              <a:gd name="connsiteY5" fmla="*/ 1841992 h 1845535"/>
              <a:gd name="connsiteX0" fmla="*/ 0 w 3457764"/>
              <a:gd name="connsiteY0" fmla="*/ 1082 h 1841992"/>
              <a:gd name="connsiteX1" fmla="*/ 357282 w 3457764"/>
              <a:gd name="connsiteY1" fmla="*/ 128251 h 1841992"/>
              <a:gd name="connsiteX2" fmla="*/ 563174 w 3457764"/>
              <a:gd name="connsiteY2" fmla="*/ 702227 h 1841992"/>
              <a:gd name="connsiteX3" fmla="*/ 720619 w 3457764"/>
              <a:gd name="connsiteY3" fmla="*/ 1325258 h 1841992"/>
              <a:gd name="connsiteX4" fmla="*/ 1090015 w 3457764"/>
              <a:gd name="connsiteY4" fmla="*/ 1786403 h 1841992"/>
              <a:gd name="connsiteX5" fmla="*/ 3457764 w 3457764"/>
              <a:gd name="connsiteY5" fmla="*/ 1841992 h 1841992"/>
              <a:gd name="connsiteX0" fmla="*/ 0 w 3457764"/>
              <a:gd name="connsiteY0" fmla="*/ 1082 h 1841992"/>
              <a:gd name="connsiteX1" fmla="*/ 357282 w 3457764"/>
              <a:gd name="connsiteY1" fmla="*/ 128251 h 1841992"/>
              <a:gd name="connsiteX2" fmla="*/ 835677 w 3457764"/>
              <a:gd name="connsiteY2" fmla="*/ 702227 h 1841992"/>
              <a:gd name="connsiteX3" fmla="*/ 720619 w 3457764"/>
              <a:gd name="connsiteY3" fmla="*/ 1325258 h 1841992"/>
              <a:gd name="connsiteX4" fmla="*/ 1090015 w 3457764"/>
              <a:gd name="connsiteY4" fmla="*/ 1786403 h 1841992"/>
              <a:gd name="connsiteX5" fmla="*/ 3457764 w 3457764"/>
              <a:gd name="connsiteY5" fmla="*/ 1841992 h 1841992"/>
              <a:gd name="connsiteX0" fmla="*/ 0 w 3457764"/>
              <a:gd name="connsiteY0" fmla="*/ 1082 h 1843407"/>
              <a:gd name="connsiteX1" fmla="*/ 357282 w 3457764"/>
              <a:gd name="connsiteY1" fmla="*/ 128251 h 1843407"/>
              <a:gd name="connsiteX2" fmla="*/ 835677 w 3457764"/>
              <a:gd name="connsiteY2" fmla="*/ 702227 h 1843407"/>
              <a:gd name="connsiteX3" fmla="*/ 1065789 w 3457764"/>
              <a:gd name="connsiteY3" fmla="*/ 1369173 h 1843407"/>
              <a:gd name="connsiteX4" fmla="*/ 1090015 w 3457764"/>
              <a:gd name="connsiteY4" fmla="*/ 1786403 h 1843407"/>
              <a:gd name="connsiteX5" fmla="*/ 3457764 w 3457764"/>
              <a:gd name="connsiteY5" fmla="*/ 1841992 h 1843407"/>
              <a:gd name="connsiteX0" fmla="*/ 0 w 3457764"/>
              <a:gd name="connsiteY0" fmla="*/ 1082 h 1841992"/>
              <a:gd name="connsiteX1" fmla="*/ 357282 w 3457764"/>
              <a:gd name="connsiteY1" fmla="*/ 128251 h 1841992"/>
              <a:gd name="connsiteX2" fmla="*/ 835677 w 3457764"/>
              <a:gd name="connsiteY2" fmla="*/ 702227 h 1841992"/>
              <a:gd name="connsiteX3" fmla="*/ 1065789 w 3457764"/>
              <a:gd name="connsiteY3" fmla="*/ 1369173 h 1841992"/>
              <a:gd name="connsiteX4" fmla="*/ 1725856 w 3457764"/>
              <a:gd name="connsiteY4" fmla="*/ 1773856 h 1841992"/>
              <a:gd name="connsiteX5" fmla="*/ 3457764 w 3457764"/>
              <a:gd name="connsiteY5" fmla="*/ 1841992 h 1841992"/>
              <a:gd name="connsiteX0" fmla="*/ 0 w 3457764"/>
              <a:gd name="connsiteY0" fmla="*/ 1082 h 1841992"/>
              <a:gd name="connsiteX1" fmla="*/ 357282 w 3457764"/>
              <a:gd name="connsiteY1" fmla="*/ 128251 h 1841992"/>
              <a:gd name="connsiteX2" fmla="*/ 835677 w 3457764"/>
              <a:gd name="connsiteY2" fmla="*/ 702227 h 1841992"/>
              <a:gd name="connsiteX3" fmla="*/ 1065789 w 3457764"/>
              <a:gd name="connsiteY3" fmla="*/ 1369173 h 1841992"/>
              <a:gd name="connsiteX4" fmla="*/ 1725856 w 3457764"/>
              <a:gd name="connsiteY4" fmla="*/ 1773856 h 1841992"/>
              <a:gd name="connsiteX5" fmla="*/ 3457764 w 3457764"/>
              <a:gd name="connsiteY5" fmla="*/ 1841992 h 1841992"/>
              <a:gd name="connsiteX0" fmla="*/ 0 w 3457764"/>
              <a:gd name="connsiteY0" fmla="*/ 13190 h 1854100"/>
              <a:gd name="connsiteX1" fmla="*/ 357282 w 3457764"/>
              <a:gd name="connsiteY1" fmla="*/ 140359 h 1854100"/>
              <a:gd name="connsiteX2" fmla="*/ 835677 w 3457764"/>
              <a:gd name="connsiteY2" fmla="*/ 714335 h 1854100"/>
              <a:gd name="connsiteX3" fmla="*/ 1065789 w 3457764"/>
              <a:gd name="connsiteY3" fmla="*/ 1381281 h 1854100"/>
              <a:gd name="connsiteX4" fmla="*/ 1725856 w 3457764"/>
              <a:gd name="connsiteY4" fmla="*/ 1785964 h 1854100"/>
              <a:gd name="connsiteX5" fmla="*/ 3457764 w 3457764"/>
              <a:gd name="connsiteY5" fmla="*/ 1854100 h 1854100"/>
              <a:gd name="connsiteX0" fmla="*/ 0 w 3457764"/>
              <a:gd name="connsiteY0" fmla="*/ 627 h 1841537"/>
              <a:gd name="connsiteX1" fmla="*/ 526839 w 3457764"/>
              <a:gd name="connsiteY1" fmla="*/ 221898 h 1841537"/>
              <a:gd name="connsiteX2" fmla="*/ 835677 w 3457764"/>
              <a:gd name="connsiteY2" fmla="*/ 701772 h 1841537"/>
              <a:gd name="connsiteX3" fmla="*/ 1065789 w 3457764"/>
              <a:gd name="connsiteY3" fmla="*/ 1368718 h 1841537"/>
              <a:gd name="connsiteX4" fmla="*/ 1725856 w 3457764"/>
              <a:gd name="connsiteY4" fmla="*/ 1773401 h 1841537"/>
              <a:gd name="connsiteX5" fmla="*/ 3457764 w 3457764"/>
              <a:gd name="connsiteY5" fmla="*/ 1841537 h 1841537"/>
              <a:gd name="connsiteX0" fmla="*/ 0 w 3457764"/>
              <a:gd name="connsiteY0" fmla="*/ 299 h 1841209"/>
              <a:gd name="connsiteX1" fmla="*/ 526839 w 3457764"/>
              <a:gd name="connsiteY1" fmla="*/ 221570 h 1841209"/>
              <a:gd name="connsiteX2" fmla="*/ 968901 w 3457764"/>
              <a:gd name="connsiteY2" fmla="*/ 845734 h 1841209"/>
              <a:gd name="connsiteX3" fmla="*/ 1065789 w 3457764"/>
              <a:gd name="connsiteY3" fmla="*/ 1368390 h 1841209"/>
              <a:gd name="connsiteX4" fmla="*/ 1725856 w 3457764"/>
              <a:gd name="connsiteY4" fmla="*/ 1773073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68570 w 3457764"/>
              <a:gd name="connsiteY3" fmla="*/ 1406030 h 1841209"/>
              <a:gd name="connsiteX4" fmla="*/ 1725856 w 3457764"/>
              <a:gd name="connsiteY4" fmla="*/ 1773073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68570 w 3457764"/>
              <a:gd name="connsiteY3" fmla="*/ 1406030 h 1841209"/>
              <a:gd name="connsiteX4" fmla="*/ 1962025 w 3457764"/>
              <a:gd name="connsiteY4" fmla="*/ 1766801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68570 w 3457764"/>
              <a:gd name="connsiteY3" fmla="*/ 1406030 h 1841209"/>
              <a:gd name="connsiteX4" fmla="*/ 2246639 w 3457764"/>
              <a:gd name="connsiteY4" fmla="*/ 1754254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74626 w 3457764"/>
              <a:gd name="connsiteY3" fmla="*/ 1475039 h 1841209"/>
              <a:gd name="connsiteX4" fmla="*/ 2246639 w 3457764"/>
              <a:gd name="connsiteY4" fmla="*/ 1754254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98849 w 3457764"/>
              <a:gd name="connsiteY3" fmla="*/ 1544048 h 1841209"/>
              <a:gd name="connsiteX4" fmla="*/ 2246639 w 3457764"/>
              <a:gd name="connsiteY4" fmla="*/ 1754254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98849 w 3457764"/>
              <a:gd name="connsiteY3" fmla="*/ 1544048 h 1841209"/>
              <a:gd name="connsiteX4" fmla="*/ 2246639 w 3457764"/>
              <a:gd name="connsiteY4" fmla="*/ 1754254 h 1841209"/>
              <a:gd name="connsiteX5" fmla="*/ 3457764 w 3457764"/>
              <a:gd name="connsiteY5" fmla="*/ 1841209 h 184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7764" h="1841209">
                <a:moveTo>
                  <a:pt x="0" y="299"/>
                </a:moveTo>
                <a:cubicBezTo>
                  <a:pt x="244749" y="-5756"/>
                  <a:pt x="365356" y="80664"/>
                  <a:pt x="526839" y="221570"/>
                </a:cubicBezTo>
                <a:cubicBezTo>
                  <a:pt x="688323" y="362476"/>
                  <a:pt x="853845" y="606500"/>
                  <a:pt x="968901" y="845734"/>
                </a:cubicBezTo>
                <a:cubicBezTo>
                  <a:pt x="1083957" y="1084968"/>
                  <a:pt x="1185893" y="1392628"/>
                  <a:pt x="1398849" y="1544048"/>
                </a:cubicBezTo>
                <a:cubicBezTo>
                  <a:pt x="1611805" y="1695468"/>
                  <a:pt x="1903487" y="1704727"/>
                  <a:pt x="2246639" y="1754254"/>
                </a:cubicBezTo>
                <a:cubicBezTo>
                  <a:pt x="2589791" y="1803781"/>
                  <a:pt x="3032356" y="1837171"/>
                  <a:pt x="3457764" y="1841209"/>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100">
              <a:solidFill>
                <a:prstClr val="white"/>
              </a:solidFill>
            </a:endParaRPr>
          </a:p>
        </p:txBody>
      </p:sp>
      <p:sp>
        <p:nvSpPr>
          <p:cNvPr id="62" name="TextBox 61"/>
          <p:cNvSpPr txBox="1"/>
          <p:nvPr/>
        </p:nvSpPr>
        <p:spPr>
          <a:xfrm rot="16200000">
            <a:off x="-283546" y="2320704"/>
            <a:ext cx="1629942" cy="246221"/>
          </a:xfrm>
          <a:prstGeom prst="rect">
            <a:avLst/>
          </a:prstGeom>
          <a:noFill/>
        </p:spPr>
        <p:txBody>
          <a:bodyPr wrap="square" rtlCol="0">
            <a:spAutoFit/>
          </a:bodyPr>
          <a:lstStyle/>
          <a:p>
            <a:pPr algn="ctr" defTabSz="457189"/>
            <a:r>
              <a:rPr lang="en-US" sz="1000" b="1" dirty="0">
                <a:solidFill>
                  <a:prstClr val="black"/>
                </a:solidFill>
                <a:cs typeface="Arial Unicode MS" panose="020B0604020202020204" pitchFamily="34" charset="-128"/>
              </a:rPr>
              <a:t>Access Distribution</a:t>
            </a:r>
          </a:p>
        </p:txBody>
      </p:sp>
      <p:sp>
        <p:nvSpPr>
          <p:cNvPr id="63" name="TextBox 62"/>
          <p:cNvSpPr txBox="1"/>
          <p:nvPr/>
        </p:nvSpPr>
        <p:spPr>
          <a:xfrm>
            <a:off x="1354891" y="3621497"/>
            <a:ext cx="1646930" cy="230832"/>
          </a:xfrm>
          <a:prstGeom prst="rect">
            <a:avLst/>
          </a:prstGeom>
          <a:noFill/>
        </p:spPr>
        <p:txBody>
          <a:bodyPr wrap="square" rtlCol="0">
            <a:spAutoFit/>
          </a:bodyPr>
          <a:lstStyle/>
          <a:p>
            <a:pPr algn="ctr" defTabSz="457189"/>
            <a:r>
              <a:rPr lang="en-US" sz="900" b="1" dirty="0">
                <a:solidFill>
                  <a:prstClr val="black"/>
                </a:solidFill>
                <a:cs typeface="Arial Unicode MS" panose="020B0604020202020204" pitchFamily="34" charset="-128"/>
              </a:rPr>
              <a:t>Data Access Frequency</a:t>
            </a:r>
          </a:p>
        </p:txBody>
      </p:sp>
      <p:cxnSp>
        <p:nvCxnSpPr>
          <p:cNvPr id="64" name="Straight Connector 63"/>
          <p:cNvCxnSpPr>
            <a:endCxn id="26" idx="10"/>
          </p:cNvCxnSpPr>
          <p:nvPr/>
        </p:nvCxnSpPr>
        <p:spPr>
          <a:xfrm flipH="1">
            <a:off x="1765412" y="1480207"/>
            <a:ext cx="0" cy="1962978"/>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1778153" y="3181087"/>
            <a:ext cx="1059417" cy="276999"/>
          </a:xfrm>
          <a:prstGeom prst="rect">
            <a:avLst/>
          </a:prstGeom>
          <a:noFill/>
        </p:spPr>
        <p:txBody>
          <a:bodyPr wrap="square" rtlCol="0">
            <a:spAutoFit/>
          </a:bodyPr>
          <a:lstStyle/>
          <a:p>
            <a:pPr algn="ctr" defTabSz="457189"/>
            <a:r>
              <a:rPr lang="en-US" sz="1200" b="1" dirty="0">
                <a:solidFill>
                  <a:srgbClr val="0071C5"/>
                </a:solidFill>
              </a:rPr>
              <a:t>Cooler data</a:t>
            </a:r>
          </a:p>
        </p:txBody>
      </p:sp>
      <p:cxnSp>
        <p:nvCxnSpPr>
          <p:cNvPr id="68" name="Straight Connector 67"/>
          <p:cNvCxnSpPr>
            <a:stCxn id="58" idx="1"/>
            <a:endCxn id="59" idx="3"/>
          </p:cNvCxnSpPr>
          <p:nvPr/>
        </p:nvCxnSpPr>
        <p:spPr>
          <a:xfrm>
            <a:off x="702078" y="3461832"/>
            <a:ext cx="3651676"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02078" y="3344705"/>
            <a:ext cx="1080085" cy="2342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900" dirty="0">
              <a:solidFill>
                <a:prstClr val="white">
                  <a:lumMod val="50000"/>
                </a:prstClr>
              </a:solidFill>
              <a:sym typeface="Wingdings" panose="05000000000000000000" pitchFamily="2" charset="2"/>
            </a:endParaRPr>
          </a:p>
          <a:p>
            <a:pPr algn="ctr" defTabSz="457189"/>
            <a:r>
              <a:rPr lang="en-US" sz="900" dirty="0">
                <a:solidFill>
                  <a:prstClr val="white">
                    <a:lumMod val="50000"/>
                  </a:prstClr>
                </a:solidFill>
                <a:sym typeface="Wingdings" panose="05000000000000000000" pitchFamily="2" charset="2"/>
              </a:rPr>
              <a:t> m</a:t>
            </a:r>
            <a:r>
              <a:rPr lang="en-US" sz="900" dirty="0">
                <a:solidFill>
                  <a:prstClr val="white">
                    <a:lumMod val="50000"/>
                  </a:prstClr>
                </a:solidFill>
              </a:rPr>
              <a:t>ore often</a:t>
            </a:r>
          </a:p>
        </p:txBody>
      </p:sp>
      <p:sp>
        <p:nvSpPr>
          <p:cNvPr id="14" name="TextBox 13"/>
          <p:cNvSpPr txBox="1"/>
          <p:nvPr/>
        </p:nvSpPr>
        <p:spPr>
          <a:xfrm>
            <a:off x="730256" y="2550909"/>
            <a:ext cx="1047898" cy="307777"/>
          </a:xfrm>
          <a:prstGeom prst="rect">
            <a:avLst/>
          </a:prstGeom>
          <a:noFill/>
        </p:spPr>
        <p:txBody>
          <a:bodyPr wrap="square" rtlCol="0">
            <a:spAutoFit/>
          </a:bodyPr>
          <a:lstStyle/>
          <a:p>
            <a:pPr algn="ctr" defTabSz="457189"/>
            <a:r>
              <a:rPr lang="en-US" sz="1400" b="1" dirty="0">
                <a:solidFill>
                  <a:srgbClr val="FF0000"/>
                </a:solidFill>
              </a:rPr>
              <a:t>Hot data</a:t>
            </a:r>
          </a:p>
        </p:txBody>
      </p:sp>
      <p:grpSp>
        <p:nvGrpSpPr>
          <p:cNvPr id="18" name="Group 17"/>
          <p:cNvGrpSpPr/>
          <p:nvPr/>
        </p:nvGrpSpPr>
        <p:grpSpPr>
          <a:xfrm>
            <a:off x="3639797" y="1382492"/>
            <a:ext cx="3925384" cy="3242932"/>
            <a:chOff x="3639796" y="1382491"/>
            <a:chExt cx="3925384" cy="3242932"/>
          </a:xfrm>
        </p:grpSpPr>
        <p:sp>
          <p:nvSpPr>
            <p:cNvPr id="19" name="Isosceles Triangle 18"/>
            <p:cNvSpPr/>
            <p:nvPr/>
          </p:nvSpPr>
          <p:spPr>
            <a:xfrm>
              <a:off x="5243042" y="1382491"/>
              <a:ext cx="718892" cy="655871"/>
            </a:xfrm>
            <a:prstGeom prst="triangle">
              <a:avLst/>
            </a:prstGeom>
            <a:solidFill>
              <a:srgbClr val="BD3902"/>
            </a:solidFill>
            <a:ln w="25400" cap="flat" cmpd="sng" algn="ctr">
              <a:noFill/>
              <a:prstDash val="solid"/>
            </a:ln>
            <a:effectLst>
              <a:outerShdw blurRad="57785" dist="33020" dir="3180000" algn="ctr">
                <a:srgbClr val="000000">
                  <a:alpha val="30000"/>
                </a:srgbClr>
              </a:outerShdw>
            </a:effectLst>
          </p:spPr>
          <p:txBody>
            <a:bodyPr wrap="none" lIns="0" tIns="0" rIns="0" bIns="34290" rtlCol="0" anchor="ctr"/>
            <a:lstStyle/>
            <a:p>
              <a:pPr algn="ctr">
                <a:defRPr/>
              </a:pPr>
              <a:r>
                <a:rPr lang="en-US" sz="900" b="1" kern="0" dirty="0">
                  <a:solidFill>
                    <a:sysClr val="window" lastClr="FFFFFF"/>
                  </a:solidFill>
                </a:rPr>
                <a:t>DRAM</a:t>
              </a:r>
              <a:endParaRPr lang="en-US" sz="800" b="1" kern="0" dirty="0">
                <a:solidFill>
                  <a:sysClr val="window" lastClr="FFFFFF"/>
                </a:solidFill>
              </a:endParaRPr>
            </a:p>
            <a:p>
              <a:pPr algn="ctr">
                <a:defRPr/>
              </a:pPr>
              <a:r>
                <a:rPr lang="en-US" sz="800" kern="0" cap="small" dirty="0">
                  <a:solidFill>
                    <a:sysClr val="window" lastClr="FFFFFF"/>
                  </a:solidFill>
                </a:rPr>
                <a:t>hot tier</a:t>
              </a:r>
            </a:p>
          </p:txBody>
        </p:sp>
        <p:sp>
          <p:nvSpPr>
            <p:cNvPr id="20" name="Trapezoid 19"/>
            <p:cNvSpPr/>
            <p:nvPr/>
          </p:nvSpPr>
          <p:spPr>
            <a:xfrm>
              <a:off x="3639796" y="4163829"/>
              <a:ext cx="3925384" cy="461594"/>
            </a:xfrm>
            <a:prstGeom prst="trapezoid">
              <a:avLst>
                <a:gd name="adj" fmla="val 68234"/>
              </a:avLst>
            </a:prstGeom>
            <a:gradFill flip="none" rotWithShape="1">
              <a:gsLst>
                <a:gs pos="24000">
                  <a:srgbClr val="003C71"/>
                </a:gs>
                <a:gs pos="100000">
                  <a:srgbClr val="0071C5"/>
                </a:gs>
              </a:gsLst>
              <a:lin ang="16200000" scaled="1"/>
              <a:tileRect/>
            </a:gradFill>
            <a:ln w="25400" cap="flat" cmpd="sng" algn="ctr">
              <a:noFill/>
              <a:prstDash val="solid"/>
            </a:ln>
            <a:effectLst>
              <a:outerShdw blurRad="57785" dist="33020" dir="3180000" algn="ctr">
                <a:srgbClr val="000000">
                  <a:alpha val="30000"/>
                </a:srgbClr>
              </a:outerShdw>
            </a:effectLst>
          </p:spPr>
          <p:txBody>
            <a:bodyPr lIns="68580" tIns="34290" rIns="68580" bIns="34290" rtlCol="0" anchor="ctr"/>
            <a:lstStyle/>
            <a:p>
              <a:pPr algn="ctr">
                <a:lnSpc>
                  <a:spcPct val="85000"/>
                </a:lnSpc>
                <a:defRPr/>
              </a:pPr>
              <a:r>
                <a:rPr lang="en-US" sz="1400" b="1" kern="0" dirty="0">
                  <a:solidFill>
                    <a:sysClr val="window" lastClr="FFFFFF"/>
                  </a:solidFill>
                </a:rPr>
                <a:t>HDD / TAPE</a:t>
              </a:r>
            </a:p>
            <a:p>
              <a:pPr algn="ctr">
                <a:lnSpc>
                  <a:spcPct val="85000"/>
                </a:lnSpc>
                <a:defRPr/>
              </a:pPr>
              <a:r>
                <a:rPr lang="en-US" sz="1050" kern="0" cap="small" dirty="0">
                  <a:solidFill>
                    <a:sysClr val="window" lastClr="FFFFFF"/>
                  </a:solidFill>
                </a:rPr>
                <a:t>cold tier</a:t>
              </a:r>
            </a:p>
          </p:txBody>
        </p:sp>
        <p:sp>
          <p:nvSpPr>
            <p:cNvPr id="21" name="Trapezoid 20"/>
            <p:cNvSpPr/>
            <p:nvPr/>
          </p:nvSpPr>
          <p:spPr>
            <a:xfrm>
              <a:off x="4370525" y="2976162"/>
              <a:ext cx="2463926" cy="558010"/>
            </a:xfrm>
            <a:prstGeom prst="trapezoid">
              <a:avLst>
                <a:gd name="adj" fmla="val 61585"/>
              </a:avLst>
            </a:prstGeom>
            <a:gradFill flip="none" rotWithShape="1">
              <a:gsLst>
                <a:gs pos="0">
                  <a:srgbClr val="0071C5"/>
                </a:gs>
                <a:gs pos="87000">
                  <a:srgbClr val="F3D54E"/>
                </a:gs>
              </a:gsLst>
              <a:lin ang="16200000" scaled="1"/>
              <a:tileRect/>
            </a:gradFill>
            <a:ln w="25400" cap="flat" cmpd="sng" algn="ctr">
              <a:noFill/>
              <a:prstDash val="solid"/>
            </a:ln>
            <a:effectLst>
              <a:outerShdw blurRad="57785" dist="33020" dir="3180000" algn="ctr">
                <a:srgbClr val="000000">
                  <a:alpha val="30000"/>
                </a:srgbClr>
              </a:outerShdw>
            </a:effectLst>
          </p:spPr>
          <p:txBody>
            <a:bodyPr lIns="68580" tIns="34290" rIns="68580" bIns="34290" rtlCol="0" anchor="ctr"/>
            <a:lstStyle/>
            <a:p>
              <a:pPr algn="ctr">
                <a:lnSpc>
                  <a:spcPct val="85000"/>
                </a:lnSpc>
                <a:defRPr/>
              </a:pPr>
              <a:r>
                <a:rPr lang="en-US" sz="1500" b="1" kern="0" dirty="0">
                  <a:solidFill>
                    <a:sysClr val="window" lastClr="FFFFFF"/>
                  </a:solidFill>
                </a:rPr>
                <a:t>SSD</a:t>
              </a:r>
            </a:p>
            <a:p>
              <a:pPr algn="ctr">
                <a:lnSpc>
                  <a:spcPct val="85000"/>
                </a:lnSpc>
                <a:defRPr/>
              </a:pPr>
              <a:r>
                <a:rPr lang="en-US" sz="1200" kern="0" cap="small" dirty="0">
                  <a:solidFill>
                    <a:sysClr val="window" lastClr="FFFFFF"/>
                  </a:solidFill>
                </a:rPr>
                <a:t>warm tier</a:t>
              </a:r>
            </a:p>
          </p:txBody>
        </p:sp>
        <p:grpSp>
          <p:nvGrpSpPr>
            <p:cNvPr id="22" name="Group 21"/>
            <p:cNvGrpSpPr/>
            <p:nvPr/>
          </p:nvGrpSpPr>
          <p:grpSpPr>
            <a:xfrm>
              <a:off x="4009390" y="3597733"/>
              <a:ext cx="3186191" cy="502530"/>
              <a:chOff x="4784072" y="4571311"/>
              <a:chExt cx="4248255" cy="670040"/>
            </a:xfrm>
          </p:grpSpPr>
          <p:sp>
            <p:nvSpPr>
              <p:cNvPr id="23" name="Trapezoid 22"/>
              <p:cNvSpPr/>
              <p:nvPr/>
            </p:nvSpPr>
            <p:spPr>
              <a:xfrm>
                <a:off x="4784072" y="4571311"/>
                <a:ext cx="4248255" cy="670040"/>
              </a:xfrm>
              <a:prstGeom prst="trapezoid">
                <a:avLst>
                  <a:gd name="adj" fmla="val 61585"/>
                </a:avLst>
              </a:prstGeom>
              <a:gradFill flip="none" rotWithShape="1">
                <a:gsLst>
                  <a:gs pos="0">
                    <a:srgbClr val="0071C5"/>
                  </a:gs>
                  <a:gs pos="100000">
                    <a:srgbClr val="00AEEF"/>
                  </a:gs>
                </a:gsLst>
                <a:lin ang="16200000" scaled="1"/>
                <a:tileRect/>
              </a:gradFill>
              <a:ln w="19050" cap="flat" cmpd="sng" algn="ctr">
                <a:solidFill>
                  <a:sysClr val="window" lastClr="FFFFFF">
                    <a:alpha val="65000"/>
                  </a:sysClr>
                </a:solidFill>
                <a:prstDash val="sysDash"/>
              </a:ln>
              <a:effectLst>
                <a:outerShdw blurRad="57785" dist="33020" dir="3180000" algn="ctr">
                  <a:srgbClr val="000000">
                    <a:alpha val="30000"/>
                  </a:srgbClr>
                </a:outerShdw>
              </a:effectLst>
            </p:spPr>
            <p:txBody>
              <a:bodyPr rtlCol="0" anchor="ctr"/>
              <a:lstStyle/>
              <a:p>
                <a:pPr algn="ctr">
                  <a:defRPr/>
                </a:pPr>
                <a:endParaRPr lang="en-US" kern="0">
                  <a:solidFill>
                    <a:sysClr val="window" lastClr="FFFFFF"/>
                  </a:solidFill>
                </a:endParaRPr>
              </a:p>
            </p:txBody>
          </p:sp>
          <p:sp>
            <p:nvSpPr>
              <p:cNvPr id="24" name="TextBox 23"/>
              <p:cNvSpPr txBox="1"/>
              <p:nvPr/>
            </p:nvSpPr>
            <p:spPr>
              <a:xfrm>
                <a:off x="6024976" y="4671454"/>
                <a:ext cx="1773989" cy="430887"/>
              </a:xfrm>
              <a:prstGeom prst="rect">
                <a:avLst/>
              </a:prstGeom>
              <a:noFill/>
            </p:spPr>
            <p:txBody>
              <a:bodyPr vert="horz" wrap="none" lIns="0" tIns="0" rIns="0" bIns="0" rtlCol="0">
                <a:spAutoFit/>
              </a:bodyPr>
              <a:lstStyle/>
              <a:p>
                <a:pPr>
                  <a:defRPr/>
                </a:pPr>
                <a:r>
                  <a:rPr lang="en-US" sz="2100" kern="0" dirty="0">
                    <a:solidFill>
                      <a:srgbClr val="FFFFFF"/>
                    </a:solidFill>
                    <a:latin typeface="Intel Clear Pro"/>
                  </a:rPr>
                  <a:t>Intel® 3D </a:t>
                </a:r>
                <a:r>
                  <a:rPr lang="en-US" sz="2100" kern="0" dirty="0" err="1">
                    <a:solidFill>
                      <a:srgbClr val="FFFFFF"/>
                    </a:solidFill>
                    <a:latin typeface="Intel Clear Pro"/>
                  </a:rPr>
                  <a:t>Nand</a:t>
                </a:r>
                <a:r>
                  <a:rPr lang="en-US" sz="2100" kern="0" dirty="0">
                    <a:solidFill>
                      <a:srgbClr val="FFFFFF"/>
                    </a:solidFill>
                    <a:latin typeface="Intel Clear Pro"/>
                  </a:rPr>
                  <a:t> SSD</a:t>
                </a:r>
              </a:p>
            </p:txBody>
          </p:sp>
        </p:grpSp>
      </p:grpSp>
      <p:cxnSp>
        <p:nvCxnSpPr>
          <p:cNvPr id="25" name="Curved Connector 24"/>
          <p:cNvCxnSpPr/>
          <p:nvPr/>
        </p:nvCxnSpPr>
        <p:spPr>
          <a:xfrm rot="5400000" flipH="1" flipV="1">
            <a:off x="2731864" y="278615"/>
            <a:ext cx="794635" cy="3749952"/>
          </a:xfrm>
          <a:prstGeom prst="curvedConnector2">
            <a:avLst/>
          </a:prstGeom>
          <a:ln w="57150" cap="rnd">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a:off x="2784744" y="3305085"/>
            <a:ext cx="1139575" cy="511094"/>
          </a:xfrm>
          <a:prstGeom prst="curvedConnector3">
            <a:avLst>
              <a:gd name="adj1" fmla="val 33823"/>
            </a:avLst>
          </a:prstGeom>
          <a:ln w="57150" cap="rnd">
            <a:solidFill>
              <a:schemeClr val="accent3"/>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64337" y="2199239"/>
            <a:ext cx="2486039" cy="415498"/>
          </a:xfrm>
          <a:prstGeom prst="rect">
            <a:avLst/>
          </a:prstGeom>
          <a:solidFill>
            <a:srgbClr val="F2F2F2">
              <a:alpha val="50196"/>
            </a:srgbClr>
          </a:solidFill>
          <a:ln>
            <a:noFill/>
          </a:ln>
        </p:spPr>
        <p:txBody>
          <a:bodyPr vert="horz" wrap="square" lIns="0" tIns="0" rIns="0" bIns="0" rtlCol="0">
            <a:spAutoFit/>
          </a:bodyPr>
          <a:lstStyle/>
          <a:p>
            <a:pPr algn="ctr" defTabSz="457189"/>
            <a:r>
              <a:rPr lang="en-US" sz="1350" b="1" dirty="0">
                <a:solidFill>
                  <a:srgbClr val="FC4C02"/>
                </a:solidFill>
              </a:rPr>
              <a:t>Optimize performance given cost and power budget</a:t>
            </a:r>
          </a:p>
        </p:txBody>
      </p:sp>
      <p:grpSp>
        <p:nvGrpSpPr>
          <p:cNvPr id="30" name="Group 29"/>
          <p:cNvGrpSpPr/>
          <p:nvPr/>
        </p:nvGrpSpPr>
        <p:grpSpPr>
          <a:xfrm>
            <a:off x="6921781" y="428458"/>
            <a:ext cx="2069676" cy="3970384"/>
            <a:chOff x="6921781" y="428457"/>
            <a:chExt cx="2069676" cy="3970384"/>
          </a:xfrm>
        </p:grpSpPr>
        <p:sp>
          <p:nvSpPr>
            <p:cNvPr id="31" name="Down Arrow 30"/>
            <p:cNvSpPr/>
            <p:nvPr/>
          </p:nvSpPr>
          <p:spPr>
            <a:xfrm flipV="1">
              <a:off x="7426909" y="2037444"/>
              <a:ext cx="367997" cy="1143642"/>
            </a:xfrm>
            <a:prstGeom prst="downArrow">
              <a:avLst/>
            </a:prstGeom>
            <a:solidFill>
              <a:schemeClr val="accent3"/>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grpSp>
          <p:nvGrpSpPr>
            <p:cNvPr id="32" name="Group 31"/>
            <p:cNvGrpSpPr/>
            <p:nvPr/>
          </p:nvGrpSpPr>
          <p:grpSpPr>
            <a:xfrm>
              <a:off x="6932336" y="428457"/>
              <a:ext cx="1318600" cy="992011"/>
              <a:chOff x="7825740" y="3840480"/>
              <a:chExt cx="2042160" cy="2392680"/>
            </a:xfrm>
          </p:grpSpPr>
          <p:sp>
            <p:nvSpPr>
              <p:cNvPr id="42" name="Flowchart: Alternate Process 41"/>
              <p:cNvSpPr/>
              <p:nvPr/>
            </p:nvSpPr>
            <p:spPr>
              <a:xfrm>
                <a:off x="7825740" y="3840480"/>
                <a:ext cx="2042160" cy="2392680"/>
              </a:xfrm>
              <a:prstGeom prst="flowChartAlternateProcess">
                <a:avLst/>
              </a:prstGeom>
              <a:solidFill>
                <a:srgbClr val="0071C5"/>
              </a:solidFill>
              <a:ln w="9525" cap="flat" cmpd="sng" algn="ctr">
                <a:noFill/>
                <a:prstDash val="solid"/>
              </a:ln>
              <a:effectLst/>
            </p:spPr>
            <p:txBody>
              <a:bodyPr rtlCol="0" anchor="b" anchorCtr="0"/>
              <a:lstStyle/>
              <a:p>
                <a:pPr algn="ctr" defTabSz="979445">
                  <a:defRPr/>
                </a:pPr>
                <a:endParaRPr lang="en-US" sz="900" kern="0" dirty="0">
                  <a:solidFill>
                    <a:prstClr val="white"/>
                  </a:solidFill>
                </a:endParaRPr>
              </a:p>
              <a:p>
                <a:pPr algn="ctr" defTabSz="979445">
                  <a:defRPr/>
                </a:pPr>
                <a:endParaRPr lang="en-US" sz="900" kern="0" dirty="0">
                  <a:solidFill>
                    <a:prstClr val="white"/>
                  </a:solidFill>
                </a:endParaRPr>
              </a:p>
              <a:p>
                <a:pPr algn="ctr" defTabSz="979445">
                  <a:defRPr/>
                </a:pPr>
                <a:endParaRPr lang="en-US" sz="900" kern="0" dirty="0">
                  <a:solidFill>
                    <a:prstClr val="white"/>
                  </a:solidFill>
                </a:endParaRPr>
              </a:p>
              <a:p>
                <a:pPr algn="ctr" defTabSz="979445">
                  <a:defRPr/>
                </a:pPr>
                <a:endParaRPr lang="en-US" sz="900" kern="0" dirty="0">
                  <a:solidFill>
                    <a:prstClr val="white"/>
                  </a:solidFill>
                </a:endParaRPr>
              </a:p>
              <a:p>
                <a:pPr algn="ctr" defTabSz="979445">
                  <a:defRPr/>
                </a:pPr>
                <a:r>
                  <a:rPr lang="en-US" sz="900" kern="0" dirty="0">
                    <a:solidFill>
                      <a:prstClr val="white"/>
                    </a:solidFill>
                  </a:rPr>
                  <a:t>CPU</a:t>
                </a:r>
              </a:p>
            </p:txBody>
          </p:sp>
          <p:sp>
            <p:nvSpPr>
              <p:cNvPr id="43" name="Flowchart: Process 42"/>
              <p:cNvSpPr/>
              <p:nvPr/>
            </p:nvSpPr>
            <p:spPr>
              <a:xfrm>
                <a:off x="8412956" y="3931920"/>
                <a:ext cx="891540" cy="381000"/>
              </a:xfrm>
              <a:prstGeom prst="flowChartProcess">
                <a:avLst/>
              </a:prstGeom>
              <a:solidFill>
                <a:srgbClr val="004280"/>
              </a:solidFill>
              <a:ln w="9525" cap="flat" cmpd="sng" algn="ctr">
                <a:noFill/>
                <a:prstDash val="solid"/>
              </a:ln>
              <a:effectLst/>
            </p:spPr>
            <p:txBody>
              <a:bodyPr rtlCol="0" anchor="ctr"/>
              <a:lstStyle/>
              <a:p>
                <a:pPr algn="ctr" defTabSz="979445">
                  <a:defRPr/>
                </a:pPr>
                <a:r>
                  <a:rPr lang="en-US" sz="900" kern="0" dirty="0">
                    <a:solidFill>
                      <a:prstClr val="white"/>
                    </a:solidFill>
                  </a:rPr>
                  <a:t>LLC</a:t>
                </a:r>
              </a:p>
            </p:txBody>
          </p:sp>
          <p:grpSp>
            <p:nvGrpSpPr>
              <p:cNvPr id="44" name="Group 43"/>
              <p:cNvGrpSpPr/>
              <p:nvPr/>
            </p:nvGrpSpPr>
            <p:grpSpPr>
              <a:xfrm>
                <a:off x="8412956" y="4362450"/>
                <a:ext cx="891540" cy="1348740"/>
                <a:chOff x="8594407" y="4343400"/>
                <a:chExt cx="891540" cy="1348740"/>
              </a:xfrm>
            </p:grpSpPr>
            <p:sp>
              <p:nvSpPr>
                <p:cNvPr id="51" name="Flowchart: Alternate Process 50"/>
                <p:cNvSpPr/>
                <p:nvPr/>
              </p:nvSpPr>
              <p:spPr>
                <a:xfrm>
                  <a:off x="8594407" y="4343400"/>
                  <a:ext cx="891540" cy="1348740"/>
                </a:xfrm>
                <a:prstGeom prst="flowChartAlternateProcess">
                  <a:avLst/>
                </a:prstGeom>
                <a:solidFill>
                  <a:srgbClr val="00AEEF"/>
                </a:solidFill>
                <a:ln w="9525" cap="flat" cmpd="sng" algn="ctr">
                  <a:noFill/>
                  <a:prstDash val="solid"/>
                </a:ln>
                <a:effectLst/>
              </p:spPr>
              <p:txBody>
                <a:bodyPr rtlCol="0" anchor="b" anchorCtr="0"/>
                <a:lstStyle/>
                <a:p>
                  <a:pPr algn="ctr" defTabSz="979445">
                    <a:defRPr/>
                  </a:pPr>
                  <a:r>
                    <a:rPr lang="en-US" sz="788" kern="0" dirty="0">
                      <a:solidFill>
                        <a:prstClr val="white"/>
                      </a:solidFill>
                    </a:rPr>
                    <a:t>Core</a:t>
                  </a:r>
                </a:p>
              </p:txBody>
            </p:sp>
            <p:sp>
              <p:nvSpPr>
                <p:cNvPr id="52" name="Flowchart: Process 51"/>
                <p:cNvSpPr/>
                <p:nvPr/>
              </p:nvSpPr>
              <p:spPr>
                <a:xfrm>
                  <a:off x="8725852" y="4408170"/>
                  <a:ext cx="628650" cy="381000"/>
                </a:xfrm>
                <a:prstGeom prst="flowChartProcess">
                  <a:avLst/>
                </a:prstGeom>
                <a:solidFill>
                  <a:srgbClr val="004280"/>
                </a:solidFill>
                <a:ln w="9525" cap="flat" cmpd="sng" algn="ctr">
                  <a:noFill/>
                  <a:prstDash val="solid"/>
                </a:ln>
                <a:effectLst/>
              </p:spPr>
              <p:txBody>
                <a:bodyPr rtlCol="0" anchor="ctr"/>
                <a:lstStyle/>
                <a:p>
                  <a:pPr algn="ctr" defTabSz="979445">
                    <a:defRPr/>
                  </a:pPr>
                  <a:r>
                    <a:rPr lang="en-US" sz="788" kern="0" dirty="0">
                      <a:solidFill>
                        <a:prstClr val="white"/>
                      </a:solidFill>
                    </a:rPr>
                    <a:t>L2</a:t>
                  </a:r>
                </a:p>
              </p:txBody>
            </p:sp>
            <p:sp>
              <p:nvSpPr>
                <p:cNvPr id="53" name="Flowchart: Process 52"/>
                <p:cNvSpPr/>
                <p:nvPr/>
              </p:nvSpPr>
              <p:spPr>
                <a:xfrm>
                  <a:off x="8780144" y="4827270"/>
                  <a:ext cx="520065" cy="381000"/>
                </a:xfrm>
                <a:prstGeom prst="flowChartProcess">
                  <a:avLst/>
                </a:prstGeom>
                <a:solidFill>
                  <a:srgbClr val="004280"/>
                </a:solidFill>
                <a:ln w="9525" cap="flat" cmpd="sng" algn="ctr">
                  <a:noFill/>
                  <a:prstDash val="solid"/>
                </a:ln>
                <a:effectLst/>
              </p:spPr>
              <p:txBody>
                <a:bodyPr rtlCol="0" anchor="ctr"/>
                <a:lstStyle/>
                <a:p>
                  <a:pPr algn="ctr" defTabSz="979445">
                    <a:defRPr/>
                  </a:pPr>
                  <a:r>
                    <a:rPr lang="en-US" sz="788" kern="0" dirty="0">
                      <a:solidFill>
                        <a:prstClr val="white"/>
                      </a:solidFill>
                    </a:rPr>
                    <a:t>L1</a:t>
                  </a:r>
                </a:p>
              </p:txBody>
            </p:sp>
          </p:grpSp>
          <p:pic>
            <p:nvPicPr>
              <p:cNvPr id="4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9427" y="4293870"/>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9427" y="5350033"/>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7" name="Straight Connector 46"/>
              <p:cNvCxnSpPr>
                <a:stCxn id="45" idx="2"/>
              </p:cNvCxnSpPr>
              <p:nvPr/>
            </p:nvCxnSpPr>
            <p:spPr>
              <a:xfrm>
                <a:off x="9616440" y="5016183"/>
                <a:ext cx="0" cy="333850"/>
              </a:xfrm>
              <a:prstGeom prst="line">
                <a:avLst/>
              </a:prstGeom>
              <a:noFill/>
              <a:ln w="25400" cap="flat" cmpd="sng" algn="ctr">
                <a:solidFill>
                  <a:srgbClr val="00AEEF"/>
                </a:solidFill>
                <a:prstDash val="sysDash"/>
              </a:ln>
              <a:effectLst/>
            </p:spPr>
          </p:cxnSp>
          <p:pic>
            <p:nvPicPr>
              <p:cNvPr id="4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6065" y="4319746"/>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6065" y="5375909"/>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0" name="Straight Connector 49"/>
              <p:cNvCxnSpPr>
                <a:stCxn id="48" idx="2"/>
              </p:cNvCxnSpPr>
              <p:nvPr/>
            </p:nvCxnSpPr>
            <p:spPr>
              <a:xfrm>
                <a:off x="8113078" y="5042059"/>
                <a:ext cx="0" cy="333850"/>
              </a:xfrm>
              <a:prstGeom prst="line">
                <a:avLst/>
              </a:prstGeom>
              <a:noFill/>
              <a:ln w="25400" cap="flat" cmpd="sng" algn="ctr">
                <a:solidFill>
                  <a:srgbClr val="00AEEF"/>
                </a:solidFill>
                <a:prstDash val="sysDash"/>
              </a:ln>
              <a:effectLst/>
            </p:spPr>
          </p:cxnSp>
        </p:grpSp>
        <p:sp>
          <p:nvSpPr>
            <p:cNvPr id="33" name="TextBox 32"/>
            <p:cNvSpPr txBox="1"/>
            <p:nvPr/>
          </p:nvSpPr>
          <p:spPr>
            <a:xfrm>
              <a:off x="8305775" y="812640"/>
              <a:ext cx="685682" cy="246221"/>
            </a:xfrm>
            <a:prstGeom prst="rect">
              <a:avLst/>
            </a:prstGeom>
            <a:noFill/>
          </p:spPr>
          <p:txBody>
            <a:bodyPr vert="horz" wrap="square" lIns="0" tIns="0" rIns="0" bIns="0" rtlCol="0">
              <a:spAutoFit/>
            </a:bodyPr>
            <a:lstStyle/>
            <a:p>
              <a:pPr algn="r" defTabSz="979445"/>
              <a:r>
                <a:rPr lang="en-US" sz="800" dirty="0"/>
                <a:t>pico-secs</a:t>
              </a:r>
              <a:br>
                <a:rPr lang="en-US" sz="800" dirty="0"/>
              </a:br>
              <a:r>
                <a:rPr lang="en-US" sz="800" dirty="0" err="1"/>
                <a:t>nano</a:t>
              </a:r>
              <a:r>
                <a:rPr lang="en-US" sz="800" dirty="0"/>
                <a:t>-secs</a:t>
              </a:r>
            </a:p>
          </p:txBody>
        </p:sp>
        <p:sp>
          <p:nvSpPr>
            <p:cNvPr id="34" name="Flowchart: Alternate Process 33"/>
            <p:cNvSpPr/>
            <p:nvPr/>
          </p:nvSpPr>
          <p:spPr>
            <a:xfrm>
              <a:off x="6921781" y="1681449"/>
              <a:ext cx="1342122" cy="241436"/>
            </a:xfrm>
            <a:prstGeom prst="flowChartAlternateProcess">
              <a:avLst/>
            </a:prstGeom>
            <a:blipFill>
              <a:blip r:embed="rId5"/>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79445">
                <a:defRPr/>
              </a:pPr>
              <a:r>
                <a:rPr lang="en-US" sz="900" kern="0" dirty="0">
                  <a:solidFill>
                    <a:prstClr val="white"/>
                  </a:solidFill>
                </a:rPr>
                <a:t>Memory Sub-System</a:t>
              </a:r>
            </a:p>
          </p:txBody>
        </p:sp>
        <p:sp>
          <p:nvSpPr>
            <p:cNvPr id="35" name="TextBox 34"/>
            <p:cNvSpPr txBox="1"/>
            <p:nvPr/>
          </p:nvSpPr>
          <p:spPr>
            <a:xfrm>
              <a:off x="8275047" y="1702556"/>
              <a:ext cx="696965" cy="246221"/>
            </a:xfrm>
            <a:prstGeom prst="rect">
              <a:avLst/>
            </a:prstGeom>
            <a:noFill/>
          </p:spPr>
          <p:txBody>
            <a:bodyPr vert="horz" wrap="square" lIns="0" tIns="0" rIns="0" bIns="0" rtlCol="0">
              <a:spAutoFit/>
            </a:bodyPr>
            <a:lstStyle/>
            <a:p>
              <a:pPr algn="r" defTabSz="979445"/>
              <a:r>
                <a:rPr lang="en-US" sz="800" dirty="0"/>
                <a:t>10s GB</a:t>
              </a:r>
            </a:p>
            <a:p>
              <a:pPr algn="r" defTabSz="979445"/>
              <a:r>
                <a:rPr lang="en-US" sz="800" dirty="0"/>
                <a:t>&lt;100nanosecs</a:t>
              </a:r>
            </a:p>
          </p:txBody>
        </p:sp>
        <p:sp>
          <p:nvSpPr>
            <p:cNvPr id="36" name="Down Arrow 35"/>
            <p:cNvSpPr/>
            <p:nvPr/>
          </p:nvSpPr>
          <p:spPr>
            <a:xfrm rot="10800000">
              <a:off x="7422048" y="1463585"/>
              <a:ext cx="367997" cy="159057"/>
            </a:xfrm>
            <a:prstGeom prst="downArrow">
              <a:avLst/>
            </a:prstGeom>
            <a:solidFill>
              <a:srgbClr val="A6CE39"/>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sp>
          <p:nvSpPr>
            <p:cNvPr id="37" name="Flowchart: Magnetic Disk 36"/>
            <p:cNvSpPr/>
            <p:nvPr/>
          </p:nvSpPr>
          <p:spPr>
            <a:xfrm>
              <a:off x="7029118" y="3879382"/>
              <a:ext cx="1213866" cy="519459"/>
            </a:xfrm>
            <a:prstGeom prst="flowChartMagneticDisk">
              <a:avLst/>
            </a:prstGeom>
            <a:solidFill>
              <a:schemeClr val="accent4"/>
            </a:solidFill>
            <a:ln>
              <a:solidFill>
                <a:schemeClr val="tx2">
                  <a:lumMod val="7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79445">
                <a:defRPr/>
              </a:pPr>
              <a:r>
                <a:rPr lang="en-US" sz="900" b="1" kern="0" dirty="0">
                  <a:solidFill>
                    <a:prstClr val="white"/>
                  </a:solidFill>
                </a:rPr>
                <a:t>Network</a:t>
              </a:r>
            </a:p>
            <a:p>
              <a:pPr algn="ctr" defTabSz="979445">
                <a:defRPr/>
              </a:pPr>
              <a:r>
                <a:rPr lang="en-US" sz="900" b="1" kern="0" dirty="0">
                  <a:solidFill>
                    <a:prstClr val="white"/>
                  </a:solidFill>
                </a:rPr>
                <a:t>Storage</a:t>
              </a:r>
            </a:p>
          </p:txBody>
        </p:sp>
        <p:sp>
          <p:nvSpPr>
            <p:cNvPr id="38" name="Down Arrow 37"/>
            <p:cNvSpPr/>
            <p:nvPr/>
          </p:nvSpPr>
          <p:spPr>
            <a:xfrm>
              <a:off x="7427796" y="3657384"/>
              <a:ext cx="367997" cy="159057"/>
            </a:xfrm>
            <a:prstGeom prst="downArrow">
              <a:avLst/>
            </a:prstGeom>
            <a:solidFill>
              <a:srgbClr val="FDB813">
                <a:lumMod val="60000"/>
                <a:lumOff val="40000"/>
              </a:srgbClr>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sp>
          <p:nvSpPr>
            <p:cNvPr id="39" name="Flowchart: Magnetic Disk 38"/>
            <p:cNvSpPr/>
            <p:nvPr/>
          </p:nvSpPr>
          <p:spPr>
            <a:xfrm>
              <a:off x="7205263" y="3296145"/>
              <a:ext cx="813062" cy="283085"/>
            </a:xfrm>
            <a:prstGeom prst="flowChartMagneticDisk">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a:solidFill>
                <a:srgbClr val="004280">
                  <a:lumMod val="75000"/>
                </a:srgb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79445">
                <a:defRPr/>
              </a:pPr>
              <a:r>
                <a:rPr lang="en-US" sz="900" b="1" kern="0" dirty="0">
                  <a:solidFill>
                    <a:prstClr val="white"/>
                  </a:solidFill>
                </a:rPr>
                <a:t>SSD</a:t>
              </a:r>
            </a:p>
          </p:txBody>
        </p:sp>
        <p:sp>
          <p:nvSpPr>
            <p:cNvPr id="40" name="TextBox 39"/>
            <p:cNvSpPr txBox="1"/>
            <p:nvPr/>
          </p:nvSpPr>
          <p:spPr>
            <a:xfrm>
              <a:off x="8284836" y="4100263"/>
              <a:ext cx="696965" cy="246221"/>
            </a:xfrm>
            <a:prstGeom prst="rect">
              <a:avLst/>
            </a:prstGeom>
            <a:noFill/>
          </p:spPr>
          <p:txBody>
            <a:bodyPr vert="horz" wrap="square" lIns="0" tIns="0" rIns="0" bIns="0" rtlCol="0">
              <a:spAutoFit/>
            </a:bodyPr>
            <a:lstStyle/>
            <a:p>
              <a:pPr algn="r" defTabSz="979445"/>
              <a:r>
                <a:rPr lang="en-US" sz="800" dirty="0"/>
                <a:t>10s TB</a:t>
              </a:r>
            </a:p>
            <a:p>
              <a:pPr algn="r" defTabSz="979445"/>
              <a:r>
                <a:rPr lang="en-US" sz="800" dirty="0"/>
                <a:t>&lt;100millisecs</a:t>
              </a:r>
            </a:p>
          </p:txBody>
        </p:sp>
        <p:sp>
          <p:nvSpPr>
            <p:cNvPr id="41" name="TextBox 40"/>
            <p:cNvSpPr txBox="1"/>
            <p:nvPr/>
          </p:nvSpPr>
          <p:spPr>
            <a:xfrm>
              <a:off x="8203152" y="3338331"/>
              <a:ext cx="768860" cy="246221"/>
            </a:xfrm>
            <a:prstGeom prst="rect">
              <a:avLst/>
            </a:prstGeom>
            <a:noFill/>
          </p:spPr>
          <p:txBody>
            <a:bodyPr vert="horz" wrap="square" lIns="0" tIns="0" rIns="0" bIns="0" rtlCol="0">
              <a:spAutoFit/>
            </a:bodyPr>
            <a:lstStyle/>
            <a:p>
              <a:pPr algn="r" defTabSz="979445"/>
              <a:r>
                <a:rPr lang="en-US" sz="800" dirty="0"/>
                <a:t>10s TB</a:t>
              </a:r>
            </a:p>
            <a:p>
              <a:pPr algn="r" defTabSz="979445"/>
              <a:r>
                <a:rPr lang="en-US" sz="800" dirty="0"/>
                <a:t>&lt;100microsecs</a:t>
              </a:r>
            </a:p>
          </p:txBody>
        </p:sp>
      </p:grpSp>
      <p:grpSp>
        <p:nvGrpSpPr>
          <p:cNvPr id="55" name="Group 54"/>
          <p:cNvGrpSpPr/>
          <p:nvPr/>
        </p:nvGrpSpPr>
        <p:grpSpPr>
          <a:xfrm>
            <a:off x="4740129" y="2037445"/>
            <a:ext cx="4236828" cy="1143642"/>
            <a:chOff x="4740129" y="2037444"/>
            <a:chExt cx="4236828" cy="1143642"/>
          </a:xfrm>
        </p:grpSpPr>
        <p:sp>
          <p:nvSpPr>
            <p:cNvPr id="56" name="Down Arrow 55"/>
            <p:cNvSpPr/>
            <p:nvPr/>
          </p:nvSpPr>
          <p:spPr>
            <a:xfrm flipV="1">
              <a:off x="7426909" y="2037444"/>
              <a:ext cx="367997" cy="1143642"/>
            </a:xfrm>
            <a:prstGeom prst="downArrow">
              <a:avLst/>
            </a:prstGeom>
            <a:solidFill>
              <a:schemeClr val="accent3"/>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sp>
          <p:nvSpPr>
            <p:cNvPr id="57" name="Trapezoid 56"/>
            <p:cNvSpPr/>
            <p:nvPr/>
          </p:nvSpPr>
          <p:spPr>
            <a:xfrm>
              <a:off x="4740129" y="2500195"/>
              <a:ext cx="1724717" cy="412406"/>
            </a:xfrm>
            <a:prstGeom prst="trapezoid">
              <a:avLst>
                <a:gd name="adj" fmla="val 61585"/>
              </a:avLst>
            </a:prstGeom>
            <a:gradFill>
              <a:gsLst>
                <a:gs pos="28000">
                  <a:srgbClr val="F3D54E"/>
                </a:gs>
                <a:gs pos="100000">
                  <a:srgbClr val="FFA300"/>
                </a:gs>
              </a:gsLst>
              <a:lin ang="16200000" scaled="1"/>
            </a:gradFill>
            <a:ln w="19050" cap="flat" cmpd="sng" algn="ctr">
              <a:solidFill>
                <a:sysClr val="window" lastClr="FFFFFF">
                  <a:alpha val="65000"/>
                </a:sysClr>
              </a:solidFill>
              <a:prstDash val="sysDash"/>
            </a:ln>
            <a:effectLst>
              <a:outerShdw blurRad="57785" dist="33020" dir="3180000" algn="ctr">
                <a:srgbClr val="000000">
                  <a:alpha val="30000"/>
                </a:srgbClr>
              </a:outerShdw>
            </a:effectLst>
          </p:spPr>
          <p:txBody>
            <a:bodyPr rtlCol="0" anchor="ctr"/>
            <a:lstStyle/>
            <a:p>
              <a:pPr algn="ctr">
                <a:defRPr/>
              </a:pPr>
              <a:endParaRPr lang="en-US" kern="0">
                <a:solidFill>
                  <a:sysClr val="window" lastClr="FFFFFF"/>
                </a:solidFill>
              </a:endParaRPr>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154" y="2586118"/>
              <a:ext cx="1198780" cy="232368"/>
            </a:xfrm>
            <a:prstGeom prst="rect">
              <a:avLst/>
            </a:prstGeom>
          </p:spPr>
        </p:pic>
        <p:sp>
          <p:nvSpPr>
            <p:cNvPr id="69" name="TextBox 68"/>
            <p:cNvSpPr txBox="1"/>
            <p:nvPr/>
          </p:nvSpPr>
          <p:spPr>
            <a:xfrm>
              <a:off x="6747343" y="2291820"/>
              <a:ext cx="1722975" cy="623248"/>
            </a:xfrm>
            <a:prstGeom prst="rect">
              <a:avLst/>
            </a:prstGeom>
            <a:solidFill>
              <a:srgbClr val="F2F2F2">
                <a:alpha val="50196"/>
              </a:srgbClr>
            </a:solidFill>
            <a:ln>
              <a:noFill/>
            </a:ln>
          </p:spPr>
          <p:txBody>
            <a:bodyPr vert="horz" wrap="square" lIns="0" tIns="0" rIns="0" bIns="0" rtlCol="0">
              <a:spAutoFit/>
            </a:bodyPr>
            <a:lstStyle/>
            <a:p>
              <a:pPr algn="ctr" defTabSz="457189"/>
              <a:r>
                <a:rPr lang="en-US" sz="1350" b="1" dirty="0">
                  <a:solidFill>
                    <a:srgbClr val="FC4C02"/>
                  </a:solidFill>
                </a:rPr>
                <a:t>Move Data Closer to Compute</a:t>
              </a:r>
            </a:p>
            <a:p>
              <a:pPr algn="ctr" defTabSz="457189"/>
              <a:r>
                <a:rPr lang="en-US" sz="1350" b="1" dirty="0">
                  <a:solidFill>
                    <a:srgbClr val="FC4C02"/>
                  </a:solidFill>
                </a:rPr>
                <a:t>Maintain Persistency </a:t>
              </a:r>
            </a:p>
          </p:txBody>
        </p:sp>
        <p:grpSp>
          <p:nvGrpSpPr>
            <p:cNvPr id="70" name="Group 69"/>
            <p:cNvGrpSpPr/>
            <p:nvPr/>
          </p:nvGrpSpPr>
          <p:grpSpPr>
            <a:xfrm>
              <a:off x="5002208" y="2082555"/>
              <a:ext cx="1196668" cy="334709"/>
              <a:chOff x="6110423" y="2576898"/>
              <a:chExt cx="1595557" cy="446279"/>
            </a:xfrm>
          </p:grpSpPr>
          <p:sp>
            <p:nvSpPr>
              <p:cNvPr id="73" name="Trapezoid 72"/>
              <p:cNvSpPr/>
              <p:nvPr/>
            </p:nvSpPr>
            <p:spPr>
              <a:xfrm>
                <a:off x="6110423" y="2576898"/>
                <a:ext cx="1595557" cy="446279"/>
              </a:xfrm>
              <a:prstGeom prst="trapezoid">
                <a:avLst>
                  <a:gd name="adj" fmla="val 61585"/>
                </a:avLst>
              </a:prstGeom>
              <a:gradFill>
                <a:gsLst>
                  <a:gs pos="0">
                    <a:srgbClr val="FC4C02"/>
                  </a:gs>
                  <a:gs pos="100000">
                    <a:srgbClr val="FC4C02">
                      <a:lumMod val="75000"/>
                    </a:srgbClr>
                  </a:gs>
                </a:gsLst>
                <a:lin ang="16200000" scaled="1"/>
              </a:gradFill>
              <a:ln w="19050" cap="flat" cmpd="sng" algn="ctr">
                <a:solidFill>
                  <a:sysClr val="window" lastClr="FFFFFF">
                    <a:alpha val="65000"/>
                  </a:sysClr>
                </a:solidFill>
                <a:prstDash val="sysDash"/>
              </a:ln>
              <a:effectLst>
                <a:outerShdw blurRad="57785" dist="33020" dir="3180000" algn="ctr">
                  <a:srgbClr val="000000">
                    <a:alpha val="30000"/>
                  </a:srgbClr>
                </a:outerShdw>
              </a:effectLst>
            </p:spPr>
            <p:txBody>
              <a:bodyPr rtlCol="0" anchor="ctr"/>
              <a:lstStyle/>
              <a:p>
                <a:pPr algn="ctr">
                  <a:defRPr/>
                </a:pPr>
                <a:endParaRPr lang="en-US" kern="0">
                  <a:solidFill>
                    <a:prstClr val="white"/>
                  </a:solidFill>
                </a:endParaRP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4859" y="2677040"/>
                <a:ext cx="1142410" cy="221845"/>
              </a:xfrm>
              <a:prstGeom prst="rect">
                <a:avLst/>
              </a:prstGeom>
            </p:spPr>
          </p:pic>
        </p:grpSp>
        <p:sp>
          <p:nvSpPr>
            <p:cNvPr id="71" name="TextBox 70"/>
            <p:cNvSpPr txBox="1"/>
            <p:nvPr/>
          </p:nvSpPr>
          <p:spPr>
            <a:xfrm>
              <a:off x="8279992" y="2128517"/>
              <a:ext cx="696965" cy="246221"/>
            </a:xfrm>
            <a:prstGeom prst="rect">
              <a:avLst/>
            </a:prstGeom>
            <a:noFill/>
          </p:spPr>
          <p:txBody>
            <a:bodyPr vert="horz" wrap="square" lIns="0" tIns="0" rIns="0" bIns="0" rtlCol="0">
              <a:spAutoFit/>
            </a:bodyPr>
            <a:lstStyle/>
            <a:p>
              <a:pPr algn="r" defTabSz="979445"/>
              <a:r>
                <a:rPr lang="en-US" sz="800" dirty="0"/>
                <a:t>100s GB</a:t>
              </a:r>
            </a:p>
            <a:p>
              <a:pPr algn="r" defTabSz="979445"/>
              <a:r>
                <a:rPr lang="en-US" sz="800" dirty="0"/>
                <a:t>&lt;1microsec</a:t>
              </a:r>
            </a:p>
          </p:txBody>
        </p:sp>
        <p:sp>
          <p:nvSpPr>
            <p:cNvPr id="72" name="TextBox 71"/>
            <p:cNvSpPr txBox="1"/>
            <p:nvPr/>
          </p:nvSpPr>
          <p:spPr>
            <a:xfrm>
              <a:off x="8275047" y="2567374"/>
              <a:ext cx="696965" cy="246221"/>
            </a:xfrm>
            <a:prstGeom prst="rect">
              <a:avLst/>
            </a:prstGeom>
            <a:noFill/>
          </p:spPr>
          <p:txBody>
            <a:bodyPr vert="horz" wrap="square" lIns="0" tIns="0" rIns="0" bIns="0" rtlCol="0">
              <a:spAutoFit/>
            </a:bodyPr>
            <a:lstStyle/>
            <a:p>
              <a:pPr algn="r" defTabSz="979445"/>
              <a:r>
                <a:rPr lang="en-US" sz="800" dirty="0"/>
                <a:t>1s TB</a:t>
              </a:r>
            </a:p>
            <a:p>
              <a:pPr algn="r" defTabSz="979445"/>
              <a:r>
                <a:rPr lang="en-US" sz="800" dirty="0"/>
                <a:t>&lt;10microsecs</a:t>
              </a:r>
            </a:p>
          </p:txBody>
        </p:sp>
      </p:grpSp>
      <p:cxnSp>
        <p:nvCxnSpPr>
          <p:cNvPr id="4" name="Straight Connector 3"/>
          <p:cNvCxnSpPr/>
          <p:nvPr/>
        </p:nvCxnSpPr>
        <p:spPr>
          <a:xfrm flipV="1">
            <a:off x="3588373" y="3060528"/>
            <a:ext cx="866479" cy="1285956"/>
          </a:xfrm>
          <a:prstGeom prst="line">
            <a:avLst/>
          </a:prstGeom>
          <a:ln w="50800" cap="rnd">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454852" y="2998955"/>
            <a:ext cx="211921" cy="61572"/>
          </a:xfrm>
          <a:prstGeom prst="line">
            <a:avLst/>
          </a:prstGeom>
          <a:ln w="50800" cap="rnd">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82650" y="4362139"/>
            <a:ext cx="57147" cy="194055"/>
          </a:xfrm>
          <a:prstGeom prst="line">
            <a:avLst/>
          </a:prstGeom>
          <a:ln w="50800" cap="rnd">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66053616"/>
      </p:ext>
    </p:extLst>
  </p:cSld>
  <p:clrMapOvr>
    <a:masterClrMapping/>
  </p:clrMapOvr>
  <mc:AlternateContent xmlns:mc="http://schemas.openxmlformats.org/markup-compatibility/2006" xmlns:p14="http://schemas.microsoft.com/office/powerpoint/2010/main">
    <mc:Choice Requires="p14">
      <p:transition spd="med" p14:dur="700" advTm="225447">
        <p:fade/>
      </p:transition>
    </mc:Choice>
    <mc:Fallback xmlns="">
      <p:transition spd="med" advTm="2254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nvPr>
        </p:nvSpPr>
        <p:spPr>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gn="ctr"/>
            <a:r>
              <a:rPr lang="en-US" sz="2700" dirty="0">
                <a:latin typeface="Segoe UI Semibold" panose="020B0702040204020203" pitchFamily="34" charset="0"/>
                <a:cs typeface="Segoe UI Semibold" panose="020B0702040204020203" pitchFamily="34" charset="0"/>
              </a:rPr>
              <a:t>Technology Driven: Intel® </a:t>
            </a:r>
            <a:r>
              <a:rPr lang="en-US" sz="2700" dirty="0" err="1">
                <a:latin typeface="Segoe UI Semibold" panose="020B0702040204020203" pitchFamily="34" charset="0"/>
                <a:cs typeface="Segoe UI Semibold" panose="020B0702040204020203" pitchFamily="34" charset="0"/>
              </a:rPr>
              <a:t>Optane</a:t>
            </a:r>
            <a:r>
              <a:rPr lang="en-US" sz="2700" dirty="0">
                <a:latin typeface="Segoe UI Semibold" panose="020B0702040204020203" pitchFamily="34" charset="0"/>
                <a:cs typeface="Segoe UI Semibold" panose="020B0702040204020203" pitchFamily="34" charset="0"/>
              </a:rPr>
              <a:t>™ Technology</a:t>
            </a:r>
            <a:br>
              <a:rPr lang="en-US" sz="2700" dirty="0">
                <a:latin typeface="Segoe UI Semibold" panose="020B0702040204020203" pitchFamily="34" charset="0"/>
                <a:cs typeface="Segoe UI Semibold" panose="020B0702040204020203" pitchFamily="34" charset="0"/>
              </a:rPr>
            </a:br>
            <a:r>
              <a:rPr lang="en-US" sz="2000" dirty="0">
                <a:latin typeface="Segoe UI Light" panose="020B0502040204020203" pitchFamily="34" charset="0"/>
                <a:cs typeface="Segoe UI Light" panose="020B0502040204020203" pitchFamily="34" charset="0"/>
              </a:rPr>
              <a:t>Unleashing breakthrough performance for a new generation of computing</a:t>
            </a:r>
            <a:endParaRPr lang="en-US" sz="2700" kern="1200" dirty="0">
              <a:latin typeface="Segoe UI Light" panose="020B0502040204020203" pitchFamily="34" charset="0"/>
              <a:ea typeface="Intel Clear" panose="020B0604020203020204" pitchFamily="34" charset="0"/>
              <a:cs typeface="Segoe UI Light" panose="020B0502040204020203"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470" y="3209043"/>
            <a:ext cx="1522235" cy="289732"/>
          </a:xfrm>
          <a:prstGeom prst="rect">
            <a:avLst/>
          </a:prstGeom>
          <a:solidFill>
            <a:schemeClr val="bg2"/>
          </a:solidFill>
        </p:spPr>
      </p:pic>
      <p:sp>
        <p:nvSpPr>
          <p:cNvPr id="16" name="Rectangle 15"/>
          <p:cNvSpPr/>
          <p:nvPr/>
        </p:nvSpPr>
        <p:spPr bwMode="auto">
          <a:xfrm>
            <a:off x="317868" y="1755384"/>
            <a:ext cx="3228256" cy="2422238"/>
          </a:xfrm>
          <a:prstGeom prst="rect">
            <a:avLst/>
          </a:prstGeom>
          <a:blipFill dpi="0" rotWithShape="1">
            <a:blip r:embed="rId5" cstate="print">
              <a:alphaModFix amt="86000"/>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57107" tIns="28555" rIns="57107" bIns="28555" numCol="1" rtlCol="0" anchor="t" anchorCtr="1" compatLnSpc="1">
            <a:prstTxWarp prst="textNoShape">
              <a:avLst/>
            </a:prstTxWarp>
            <a:noAutofit/>
          </a:bodyPr>
          <a:lstStyle/>
          <a:p>
            <a:pPr algn="ctr" defTabSz="571464" fontAlgn="base">
              <a:lnSpc>
                <a:spcPct val="95000"/>
              </a:lnSpc>
              <a:spcBef>
                <a:spcPct val="30000"/>
              </a:spcBef>
              <a:spcAft>
                <a:spcPct val="0"/>
              </a:spcAft>
              <a:buClr>
                <a:prstClr val="white"/>
              </a:buClr>
            </a:pPr>
            <a:endParaRPr lang="en-US" sz="1250" dirty="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7" name="Rectangle 16"/>
          <p:cNvSpPr/>
          <p:nvPr/>
        </p:nvSpPr>
        <p:spPr>
          <a:xfrm>
            <a:off x="852453" y="1690041"/>
            <a:ext cx="1766235" cy="523220"/>
          </a:xfrm>
          <a:prstGeom prst="rect">
            <a:avLst/>
          </a:prstGeom>
        </p:spPr>
        <p:txBody>
          <a:bodyPr wrap="square">
            <a:spAutoFit/>
          </a:bodyPr>
          <a:lstStyle/>
          <a:p>
            <a:pPr algn="ctr" defTabSz="285696">
              <a:spcBef>
                <a:spcPct val="0"/>
              </a:spcBef>
              <a:spcAft>
                <a:spcPts val="250"/>
              </a:spcAft>
              <a:defRPr/>
            </a:pPr>
            <a:r>
              <a:rPr lang="en-US" sz="1400" b="1" kern="0" dirty="0">
                <a:latin typeface="+mj-lt"/>
                <a:ea typeface="Intel Clear Pro" panose="020B0804020202060201" pitchFamily="34" charset="0"/>
                <a:cs typeface="Intel Clear Pro" panose="020B0804020202060201" pitchFamily="34" charset="0"/>
              </a:rPr>
              <a:t>Intel® 3D </a:t>
            </a:r>
            <a:r>
              <a:rPr lang="en-US" sz="1400" b="1" kern="0" dirty="0" err="1">
                <a:latin typeface="+mj-lt"/>
                <a:ea typeface="Intel Clear Pro" panose="020B0804020202060201" pitchFamily="34" charset="0"/>
                <a:cs typeface="Intel Clear Pro" panose="020B0804020202060201" pitchFamily="34" charset="0"/>
              </a:rPr>
              <a:t>XPoint</a:t>
            </a:r>
            <a:r>
              <a:rPr lang="en-US" sz="1400" b="1" kern="0" dirty="0">
                <a:latin typeface="+mj-lt"/>
                <a:ea typeface="Intel Clear Pro" panose="020B0804020202060201" pitchFamily="34" charset="0"/>
                <a:cs typeface="Intel Clear Pro" panose="020B0804020202060201" pitchFamily="34" charset="0"/>
              </a:rPr>
              <a:t>™ Memory Media</a:t>
            </a:r>
          </a:p>
        </p:txBody>
      </p:sp>
      <p:sp>
        <p:nvSpPr>
          <p:cNvPr id="18" name="Rectangle 17"/>
          <p:cNvSpPr/>
          <p:nvPr/>
        </p:nvSpPr>
        <p:spPr>
          <a:xfrm>
            <a:off x="3818611" y="1690041"/>
            <a:ext cx="1506776" cy="523220"/>
          </a:xfrm>
          <a:prstGeom prst="rect">
            <a:avLst/>
          </a:prstGeom>
        </p:spPr>
        <p:txBody>
          <a:bodyPr wrap="square">
            <a:spAutoFit/>
          </a:bodyPr>
          <a:lstStyle/>
          <a:p>
            <a:pPr algn="ctr" defTabSz="285696">
              <a:spcBef>
                <a:spcPct val="0"/>
              </a:spcBef>
              <a:spcAft>
                <a:spcPts val="250"/>
              </a:spcAft>
              <a:defRPr/>
            </a:pPr>
            <a:r>
              <a:rPr lang="en-US" sz="1400" b="1" kern="0" dirty="0">
                <a:latin typeface="+mj-lt"/>
                <a:ea typeface="Intel Clear Pro" panose="020B0804020202060201" pitchFamily="34" charset="0"/>
                <a:cs typeface="Intel Clear Pro" panose="020B0804020202060201" pitchFamily="34" charset="0"/>
              </a:rPr>
              <a:t>Intel® building blocks</a:t>
            </a:r>
          </a:p>
        </p:txBody>
      </p:sp>
      <p:sp>
        <p:nvSpPr>
          <p:cNvPr id="19" name="Plus 18"/>
          <p:cNvSpPr/>
          <p:nvPr/>
        </p:nvSpPr>
        <p:spPr>
          <a:xfrm>
            <a:off x="2804000" y="2910156"/>
            <a:ext cx="450477" cy="443753"/>
          </a:xfrm>
          <a:prstGeom prst="mathPlus">
            <a:avLst/>
          </a:prstGeom>
          <a:solidFill>
            <a:schemeClr val="tx1"/>
          </a:solidFill>
          <a:effectLst>
            <a:outerShdw blurRad="50800" dist="50800" dir="5400000" sx="84000" sy="84000" algn="ctr" rotWithShape="0">
              <a:srgbClr val="000000">
                <a:alpha val="43137"/>
              </a:srgbClr>
            </a:outerShdw>
          </a:effectLst>
        </p:spPr>
        <p:txBody>
          <a:bodyPr wrap="square" rtlCol="0" anchor="ctr">
            <a:spAutoFit/>
          </a:bodyPr>
          <a:lstStyle/>
          <a:p>
            <a:pPr algn="ctr" defTabSz="731390" fontAlgn="base">
              <a:lnSpc>
                <a:spcPct val="70000"/>
              </a:lnSpc>
              <a:spcBef>
                <a:spcPct val="0"/>
              </a:spcBef>
              <a:spcAft>
                <a:spcPct val="0"/>
              </a:spcAft>
            </a:pPr>
            <a:endParaRPr lang="en-US" sz="3000" b="1" kern="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0" name="TextBox 19"/>
          <p:cNvSpPr txBox="1"/>
          <p:nvPr/>
        </p:nvSpPr>
        <p:spPr>
          <a:xfrm>
            <a:off x="3446386" y="3875019"/>
            <a:ext cx="2276524" cy="819455"/>
          </a:xfrm>
          <a:prstGeom prst="rect">
            <a:avLst/>
          </a:prstGeom>
          <a:noFill/>
        </p:spPr>
        <p:txBody>
          <a:bodyPr wrap="square" rtlCol="0">
            <a:spAutoFit/>
          </a:bodyPr>
          <a:lstStyle/>
          <a:p>
            <a:pPr algn="ctr" defTabSz="685783"/>
            <a:r>
              <a:rPr lang="en-US" sz="1200" dirty="0"/>
              <a:t>Intel System </a:t>
            </a:r>
          </a:p>
          <a:p>
            <a:pPr algn="ctr" defTabSz="685783"/>
            <a:r>
              <a:rPr lang="en-US" sz="1200" dirty="0"/>
              <a:t>Memory Controller, </a:t>
            </a:r>
          </a:p>
          <a:p>
            <a:pPr algn="ctr" defTabSz="685783"/>
            <a:r>
              <a:rPr lang="en-US" sz="1200" dirty="0"/>
              <a:t>Interface HW, and SW IP</a:t>
            </a:r>
          </a:p>
          <a:p>
            <a:pPr algn="ctr" defTabSz="685783"/>
            <a:endParaRPr lang="en-US" sz="1125" dirty="0">
              <a:solidFill>
                <a:prstClr val="white"/>
              </a:solidFill>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29043" y="2427502"/>
            <a:ext cx="1461640" cy="1531056"/>
          </a:xfrm>
          <a:prstGeom prst="rect">
            <a:avLst/>
          </a:prstGeom>
          <a:effectLst/>
        </p:spPr>
      </p:pic>
      <p:cxnSp>
        <p:nvCxnSpPr>
          <p:cNvPr id="22" name="Straight Connector 21"/>
          <p:cNvCxnSpPr/>
          <p:nvPr/>
        </p:nvCxnSpPr>
        <p:spPr bwMode="auto">
          <a:xfrm flipV="1">
            <a:off x="3029239" y="1755385"/>
            <a:ext cx="3111" cy="1093841"/>
          </a:xfrm>
          <a:prstGeom prst="line">
            <a:avLst/>
          </a:prstGeom>
          <a:noFill/>
          <a:ln w="28575" cap="flat" cmpd="sng" algn="ctr">
            <a:solidFill>
              <a:schemeClr val="tx1"/>
            </a:solidFill>
            <a:prstDash val="sysDot"/>
            <a:round/>
            <a:headEnd type="none" w="med" len="med"/>
            <a:tailEnd type="none" w="med" len="med"/>
          </a:ln>
          <a:effectLst/>
        </p:spPr>
      </p:cxnSp>
      <p:cxnSp>
        <p:nvCxnSpPr>
          <p:cNvPr id="23" name="Straight Connector 22"/>
          <p:cNvCxnSpPr/>
          <p:nvPr/>
        </p:nvCxnSpPr>
        <p:spPr bwMode="auto">
          <a:xfrm flipV="1">
            <a:off x="3026128" y="3464331"/>
            <a:ext cx="3111" cy="1093841"/>
          </a:xfrm>
          <a:prstGeom prst="line">
            <a:avLst/>
          </a:prstGeom>
          <a:noFill/>
          <a:ln w="28575" cap="flat" cmpd="sng" algn="ctr">
            <a:solidFill>
              <a:schemeClr val="tx1"/>
            </a:solidFill>
            <a:prstDash val="sysDot"/>
            <a:round/>
            <a:headEnd type="none" w="med" len="med"/>
            <a:tailEnd type="none" w="med" len="med"/>
          </a:ln>
          <a:effectLst/>
        </p:spPr>
      </p:cxnSp>
      <p:sp>
        <p:nvSpPr>
          <p:cNvPr id="24" name="TextBox 23"/>
          <p:cNvSpPr txBox="1"/>
          <p:nvPr/>
        </p:nvSpPr>
        <p:spPr>
          <a:xfrm>
            <a:off x="763462" y="4031919"/>
            <a:ext cx="1760804" cy="611706"/>
          </a:xfrm>
          <a:prstGeom prst="rect">
            <a:avLst/>
          </a:prstGeom>
          <a:noFill/>
        </p:spPr>
        <p:txBody>
          <a:bodyPr wrap="square" rtlCol="0">
            <a:spAutoFit/>
          </a:bodyPr>
          <a:lstStyle/>
          <a:p>
            <a:pPr algn="ctr" defTabSz="685783"/>
            <a:r>
              <a:rPr lang="en-US" sz="1125" dirty="0"/>
              <a:t>Breakthrough material advances for scalability &amp; high performance </a:t>
            </a:r>
          </a:p>
        </p:txBody>
      </p:sp>
      <p:sp>
        <p:nvSpPr>
          <p:cNvPr id="25" name="Equal 24"/>
          <p:cNvSpPr/>
          <p:nvPr/>
        </p:nvSpPr>
        <p:spPr>
          <a:xfrm>
            <a:off x="5888247" y="2781631"/>
            <a:ext cx="525770" cy="700802"/>
          </a:xfrm>
          <a:prstGeom prst="mathEqual">
            <a:avLst/>
          </a:prstGeom>
          <a:solidFill>
            <a:schemeClr val="tx2"/>
          </a:solidFill>
          <a:effectLst>
            <a:outerShdw blurRad="50800" dist="50800" dir="5400000" sx="84000" sy="84000" algn="ctr" rotWithShape="0">
              <a:srgbClr val="000000">
                <a:alpha val="43137"/>
              </a:srgbClr>
            </a:outerShdw>
          </a:effectLst>
        </p:spPr>
        <p:txBody>
          <a:bodyPr wrap="square" rtlCol="0" anchor="ctr">
            <a:spAutoFit/>
          </a:bodyPr>
          <a:lstStyle/>
          <a:p>
            <a:pPr algn="ctr" defTabSz="731390" fontAlgn="base">
              <a:lnSpc>
                <a:spcPct val="70000"/>
              </a:lnSpc>
              <a:spcBef>
                <a:spcPct val="0"/>
              </a:spcBef>
              <a:spcAft>
                <a:spcPct val="0"/>
              </a:spcAft>
            </a:pPr>
            <a:endParaRPr lang="en-US" sz="3000" b="1" kern="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cxnSp>
        <p:nvCxnSpPr>
          <p:cNvPr id="26" name="Straight Connector 25"/>
          <p:cNvCxnSpPr/>
          <p:nvPr/>
        </p:nvCxnSpPr>
        <p:spPr bwMode="auto">
          <a:xfrm flipV="1">
            <a:off x="6143168" y="1755385"/>
            <a:ext cx="3111" cy="1093841"/>
          </a:xfrm>
          <a:prstGeom prst="line">
            <a:avLst/>
          </a:prstGeom>
          <a:noFill/>
          <a:ln w="28575" cap="flat" cmpd="sng" algn="ctr">
            <a:solidFill>
              <a:schemeClr val="tx1"/>
            </a:solidFill>
            <a:prstDash val="sysDot"/>
            <a:round/>
            <a:headEnd type="none" w="med" len="med"/>
            <a:tailEnd type="none" w="med" len="med"/>
          </a:ln>
          <a:effectLst/>
        </p:spPr>
      </p:cxnSp>
      <p:cxnSp>
        <p:nvCxnSpPr>
          <p:cNvPr id="27" name="Straight Connector 26"/>
          <p:cNvCxnSpPr/>
          <p:nvPr/>
        </p:nvCxnSpPr>
        <p:spPr bwMode="auto">
          <a:xfrm flipH="1" flipV="1">
            <a:off x="6143168" y="3464332"/>
            <a:ext cx="7964" cy="1044347"/>
          </a:xfrm>
          <a:prstGeom prst="line">
            <a:avLst/>
          </a:prstGeom>
          <a:noFill/>
          <a:ln w="28575" cap="flat" cmpd="sng" algn="ctr">
            <a:solidFill>
              <a:schemeClr val="tx1"/>
            </a:solidFill>
            <a:prstDash val="sysDot"/>
            <a:round/>
            <a:headEnd type="none" w="med" len="med"/>
            <a:tailEnd type="none" w="med" len="med"/>
          </a:ln>
          <a:effectLst/>
        </p:spPr>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6829" y="2266755"/>
            <a:ext cx="2119691" cy="1030170"/>
          </a:xfrm>
          <a:prstGeom prst="rect">
            <a:avLst/>
          </a:prstGeom>
        </p:spPr>
      </p:pic>
      <p:sp>
        <p:nvSpPr>
          <p:cNvPr id="30" name="Rectangle 29"/>
          <p:cNvSpPr/>
          <p:nvPr/>
        </p:nvSpPr>
        <p:spPr>
          <a:xfrm>
            <a:off x="6852040" y="1690041"/>
            <a:ext cx="1534334" cy="523220"/>
          </a:xfrm>
          <a:prstGeom prst="rect">
            <a:avLst/>
          </a:prstGeom>
        </p:spPr>
        <p:txBody>
          <a:bodyPr wrap="square">
            <a:spAutoFit/>
          </a:bodyPr>
          <a:lstStyle/>
          <a:p>
            <a:pPr algn="ctr" defTabSz="285696">
              <a:spcBef>
                <a:spcPct val="0"/>
              </a:spcBef>
              <a:spcAft>
                <a:spcPts val="250"/>
              </a:spcAft>
              <a:defRPr/>
            </a:pPr>
            <a:r>
              <a:rPr lang="en-US" sz="1400" b="1" kern="0" dirty="0">
                <a:latin typeface="+mj-lt"/>
                <a:ea typeface="Intel Clear Pro" panose="020B0804020202060201" pitchFamily="34" charset="0"/>
                <a:cs typeface="Intel Clear Pro" panose="020B0804020202060201" pitchFamily="34" charset="0"/>
              </a:rPr>
              <a:t>Intel® Optane™ Technology</a:t>
            </a:r>
          </a:p>
        </p:txBody>
      </p:sp>
      <p:graphicFrame>
        <p:nvGraphicFramePr>
          <p:cNvPr id="3" name="Diagram 2"/>
          <p:cNvGraphicFramePr/>
          <p:nvPr>
            <p:extLst>
              <p:ext uri="{D42A27DB-BD31-4B8C-83A1-F6EECF244321}">
                <p14:modId xmlns:p14="http://schemas.microsoft.com/office/powerpoint/2010/main" val="3974680051"/>
              </p:ext>
            </p:extLst>
          </p:nvPr>
        </p:nvGraphicFramePr>
        <p:xfrm>
          <a:off x="3254477" y="2374942"/>
          <a:ext cx="2633769" cy="14294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8" name="Picture 27">
            <a:extLst>
              <a:ext uri="{FF2B5EF4-FFF2-40B4-BE49-F238E27FC236}">
                <a16:creationId xmlns:a16="http://schemas.microsoft.com/office/drawing/2014/main" id="{570B05B1-B4FD-45E1-90DF-27282ABB4D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97719" y="3465003"/>
            <a:ext cx="1697739" cy="996292"/>
          </a:xfrm>
          <a:prstGeom prst="rect">
            <a:avLst/>
          </a:prstGeom>
        </p:spPr>
      </p:pic>
    </p:spTree>
    <p:custDataLst>
      <p:tags r:id="rId1"/>
    </p:custDataLst>
    <p:extLst>
      <p:ext uri="{BB962C8B-B14F-4D97-AF65-F5344CB8AC3E}">
        <p14:creationId xmlns:p14="http://schemas.microsoft.com/office/powerpoint/2010/main" val="113995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5F48-B0E2-4851-AB69-E04EDBDF9346}"/>
              </a:ext>
            </a:extLst>
          </p:cNvPr>
          <p:cNvSpPr>
            <a:spLocks noGrp="1"/>
          </p:cNvSpPr>
          <p:nvPr>
            <p:ph type="title"/>
          </p:nvPr>
        </p:nvSpPr>
        <p:spPr>
          <a:xfrm>
            <a:off x="312744" y="208676"/>
            <a:ext cx="8431205" cy="843290"/>
          </a:xfrm>
        </p:spPr>
        <p:txBody>
          <a:bodyPr/>
          <a:lstStyle/>
          <a:p>
            <a:r>
              <a:rPr lang="en-US" sz="2700" dirty="0">
                <a:latin typeface="Segoe UI Semibold" panose="020B0702040204020203" pitchFamily="34" charset="0"/>
                <a:cs typeface="Segoe UI Semibold" panose="020B0702040204020203" pitchFamily="34" charset="0"/>
              </a:rPr>
              <a:t>Faster Query Performance </a:t>
            </a:r>
            <a:br>
              <a:rPr lang="en-US" sz="2700" dirty="0">
                <a:latin typeface="Segoe UI Semibold" panose="020B0702040204020203" pitchFamily="34" charset="0"/>
                <a:cs typeface="Segoe UI Semibold" panose="020B0702040204020203" pitchFamily="34" charset="0"/>
              </a:rPr>
            </a:br>
            <a:r>
              <a:rPr lang="en-US" sz="2700" dirty="0">
                <a:latin typeface="Segoe UI Semibold" panose="020B0702040204020203" pitchFamily="34" charset="0"/>
                <a:cs typeface="Segoe UI Semibold" panose="020B0702040204020203" pitchFamily="34" charset="0"/>
              </a:rPr>
              <a:t>with 2nd Gen Intel® Xeon®  Processor + SQL Server</a:t>
            </a:r>
          </a:p>
        </p:txBody>
      </p:sp>
      <p:sp>
        <p:nvSpPr>
          <p:cNvPr id="7" name="Slide Number Placeholder 6">
            <a:extLst>
              <a:ext uri="{FF2B5EF4-FFF2-40B4-BE49-F238E27FC236}">
                <a16:creationId xmlns:a16="http://schemas.microsoft.com/office/drawing/2014/main" id="{ABD2E1B5-9FF0-48CC-86DA-C0EE6DCA11F1}"/>
              </a:ext>
            </a:extLst>
          </p:cNvPr>
          <p:cNvSpPr>
            <a:spLocks noGrp="1"/>
          </p:cNvSpPr>
          <p:nvPr>
            <p:ph type="sldNum" sz="quarter" idx="4294967295"/>
          </p:nvPr>
        </p:nvSpPr>
        <p:spPr>
          <a:xfrm>
            <a:off x="9015413" y="4914900"/>
            <a:ext cx="128587" cy="1238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800" b="0" i="0" u="none" strike="noStrike" kern="1200" cap="none" spc="0" normalizeH="0" baseline="0" noProof="0">
                <a:ln>
                  <a:noFill/>
                </a:ln>
                <a:solidFill>
                  <a:srgbClr val="FFFFFF"/>
                </a:solidFill>
                <a:effectLst/>
                <a:uLnTx/>
                <a:uFillTx/>
                <a:latin typeface="Intel Clear"/>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srgbClr val="FFFFFF"/>
              </a:solidFill>
              <a:effectLst/>
              <a:uLnTx/>
              <a:uFillTx/>
              <a:latin typeface="Intel Clear"/>
              <a:ea typeface="+mn-ea"/>
              <a:cs typeface="Arial" panose="020B0604020202020204" pitchFamily="34" charset="0"/>
            </a:endParaRPr>
          </a:p>
        </p:txBody>
      </p:sp>
      <p:grpSp>
        <p:nvGrpSpPr>
          <p:cNvPr id="3" name="Group 2"/>
          <p:cNvGrpSpPr/>
          <p:nvPr/>
        </p:nvGrpSpPr>
        <p:grpSpPr>
          <a:xfrm>
            <a:off x="353962" y="1170155"/>
            <a:ext cx="4742535" cy="1188494"/>
            <a:chOff x="353963" y="1041240"/>
            <a:chExt cx="4838552" cy="1502902"/>
          </a:xfrm>
        </p:grpSpPr>
        <p:sp>
          <p:nvSpPr>
            <p:cNvPr id="55" name="Rectangle 54"/>
            <p:cNvSpPr/>
            <p:nvPr/>
          </p:nvSpPr>
          <p:spPr>
            <a:xfrm>
              <a:off x="353963" y="1594073"/>
              <a:ext cx="1243780" cy="934073"/>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rPr>
                <a:t>Past Customer Experience</a:t>
              </a:r>
            </a:p>
          </p:txBody>
        </p:sp>
        <p:sp>
          <p:nvSpPr>
            <p:cNvPr id="52" name="Content Placeholder 11"/>
            <p:cNvSpPr txBox="1">
              <a:spLocks/>
            </p:cNvSpPr>
            <p:nvPr/>
          </p:nvSpPr>
          <p:spPr>
            <a:xfrm>
              <a:off x="1646904" y="1041240"/>
              <a:ext cx="3545611" cy="583795"/>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defPPr>
                <a:defRPr lang="en-US"/>
              </a:defPPr>
              <a:lvl1pPr marL="0" algn="l" defTabSz="457200" rtl="0" eaLnBrk="1" latinLnBrk="0" hangingPunct="1">
                <a:defRPr lang="en-US" sz="800" kern="1200" smtClean="0">
                  <a:solidFill>
                    <a:srgbClr val="FFFFFF"/>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rPr>
                <a:t>Faster Data Warehouse Query Performance with latest sw &amp; hw</a:t>
              </a:r>
              <a:endParaRPr kumimoji="0" lang="en-US" sz="11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endParaRPr>
            </a:p>
          </p:txBody>
        </p:sp>
        <p:sp>
          <p:nvSpPr>
            <p:cNvPr id="58" name="Content Placeholder 11"/>
            <p:cNvSpPr txBox="1">
              <a:spLocks/>
            </p:cNvSpPr>
            <p:nvPr/>
          </p:nvSpPr>
          <p:spPr>
            <a:xfrm>
              <a:off x="1646904" y="1578077"/>
              <a:ext cx="3545611" cy="966065"/>
            </a:xfrm>
            <a:prstGeom prst="rect">
              <a:avLst/>
            </a:prstGeom>
            <a:noFill/>
            <a:ln w="9525" algn="ctr">
              <a:solidFill>
                <a:schemeClr val="accent2"/>
              </a:solidFill>
              <a:miter lim="800000"/>
              <a:headEnd type="none" w="sm" len="sm"/>
              <a:tailEnd type="none" w="sm" len="sm"/>
            </a:ln>
            <a:effectLst/>
          </p:spPr>
          <p:txBody>
            <a:bodyPr wrap="square" lIns="91440" tIns="45720" rIns="91440" bIns="45720" anchor="ctr" anchorCtr="0">
              <a:noAutofit/>
            </a:bodyPr>
            <a:lstStyle>
              <a:defPPr>
                <a:defRPr lang="en-US"/>
              </a:defPPr>
              <a:lvl1pPr marL="0" algn="l" defTabSz="457200" rtl="0" eaLnBrk="1" latinLnBrk="0" hangingPunct="1">
                <a:defRPr lang="en-US" sz="800" kern="1200" smtClean="0">
                  <a:solidFill>
                    <a:srgbClr val="FFFFFF"/>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0071C5"/>
                  </a:solidFill>
                  <a:effectLst/>
                  <a:uLnTx/>
                  <a:uFillTx/>
                  <a:latin typeface="Segoe UI"/>
                  <a:ea typeface="Intel Clear Light" panose="020B0404020203020204" pitchFamily="34" charset="0"/>
                  <a:cs typeface="Intel Clear Light" panose="020B0404020203020204" pitchFamily="34" charset="0"/>
                </a:rPr>
                <a:t>33,681</a:t>
              </a: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 queries per hour </a:t>
              </a:r>
              <a:b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b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at 1TB scale factor with a 4 year old system</a:t>
              </a:r>
            </a:p>
          </p:txBody>
        </p:sp>
      </p:grpSp>
      <p:grpSp>
        <p:nvGrpSpPr>
          <p:cNvPr id="11" name="Group 10"/>
          <p:cNvGrpSpPr/>
          <p:nvPr/>
        </p:nvGrpSpPr>
        <p:grpSpPr>
          <a:xfrm>
            <a:off x="353962" y="1594685"/>
            <a:ext cx="8125898" cy="2819320"/>
            <a:chOff x="353963" y="1771836"/>
            <a:chExt cx="8125898" cy="2819320"/>
          </a:xfrm>
        </p:grpSpPr>
        <p:grpSp>
          <p:nvGrpSpPr>
            <p:cNvPr id="10" name="Group 9"/>
            <p:cNvGrpSpPr/>
            <p:nvPr/>
          </p:nvGrpSpPr>
          <p:grpSpPr>
            <a:xfrm>
              <a:off x="5341534" y="1771836"/>
              <a:ext cx="3138327" cy="2819320"/>
              <a:chOff x="5341534" y="1771836"/>
              <a:chExt cx="3138327" cy="2819320"/>
            </a:xfrm>
          </p:grpSpPr>
          <p:graphicFrame>
            <p:nvGraphicFramePr>
              <p:cNvPr id="25" name="Chart 24"/>
              <p:cNvGraphicFramePr/>
              <p:nvPr>
                <p:extLst/>
              </p:nvPr>
            </p:nvGraphicFramePr>
            <p:xfrm>
              <a:off x="5341534" y="1771836"/>
              <a:ext cx="3138327" cy="2819320"/>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Arrow Connector 5"/>
              <p:cNvCxnSpPr/>
              <p:nvPr/>
            </p:nvCxnSpPr>
            <p:spPr>
              <a:xfrm flipV="1">
                <a:off x="6251787" y="2113280"/>
                <a:ext cx="1022773" cy="1246894"/>
              </a:xfrm>
              <a:prstGeom prst="straightConnector1">
                <a:avLst/>
              </a:prstGeom>
              <a:ln w="12700" cap="rnd">
                <a:solidFill>
                  <a:srgbClr val="FFC20E"/>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353963" y="2595716"/>
              <a:ext cx="4742535" cy="1563458"/>
              <a:chOff x="353963" y="2595716"/>
              <a:chExt cx="4742535" cy="1563458"/>
            </a:xfrm>
          </p:grpSpPr>
          <p:grpSp>
            <p:nvGrpSpPr>
              <p:cNvPr id="5" name="Group 4"/>
              <p:cNvGrpSpPr/>
              <p:nvPr/>
            </p:nvGrpSpPr>
            <p:grpSpPr>
              <a:xfrm>
                <a:off x="353963" y="2595716"/>
                <a:ext cx="4742535" cy="1563458"/>
                <a:chOff x="353963" y="2595716"/>
                <a:chExt cx="4838552" cy="1563458"/>
              </a:xfrm>
            </p:grpSpPr>
            <p:sp>
              <p:nvSpPr>
                <p:cNvPr id="56" name="Rectangle 55"/>
                <p:cNvSpPr/>
                <p:nvPr/>
              </p:nvSpPr>
              <p:spPr>
                <a:xfrm>
                  <a:off x="353963" y="2990842"/>
                  <a:ext cx="1243780" cy="738664"/>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rPr>
                    <a:t>Customer Experience Today</a:t>
                  </a:r>
                </a:p>
              </p:txBody>
            </p:sp>
            <p:sp>
              <p:nvSpPr>
                <p:cNvPr id="61" name="Content Placeholder 11"/>
                <p:cNvSpPr txBox="1">
                  <a:spLocks/>
                </p:cNvSpPr>
                <p:nvPr/>
              </p:nvSpPr>
              <p:spPr>
                <a:xfrm>
                  <a:off x="1646904" y="2595716"/>
                  <a:ext cx="3545611" cy="1563458"/>
                </a:xfrm>
                <a:prstGeom prst="rect">
                  <a:avLst/>
                </a:prstGeom>
                <a:noFill/>
                <a:ln w="9525" algn="ctr">
                  <a:solidFill>
                    <a:schemeClr val="accent2"/>
                  </a:solidFill>
                  <a:miter lim="800000"/>
                  <a:headEnd type="none" w="sm" len="sm"/>
                  <a:tailEnd type="none" w="sm" len="sm"/>
                </a:ln>
                <a:effectLst/>
              </p:spPr>
              <p:txBody>
                <a:bodyPr wrap="square" lIns="91440" tIns="45720" rIns="91440" bIns="45720" anchor="ctr" anchorCtr="0">
                  <a:noAutofit/>
                </a:bodyPr>
                <a:lstStyle>
                  <a:defPPr>
                    <a:defRPr lang="en-US"/>
                  </a:defPPr>
                  <a:lvl1pPr marL="0" algn="l" defTabSz="457200" rtl="0" eaLnBrk="1" latinLnBrk="0" hangingPunct="1">
                    <a:defRPr lang="en-US" sz="800" kern="1200" smtClean="0">
                      <a:solidFill>
                        <a:srgbClr val="FFFFFF"/>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Intel Clear"/>
                    <a:ea typeface="Intel Clear Light" panose="020B0404020203020204" pitchFamily="34" charset="0"/>
                    <a:cs typeface="Intel Clear Light" panose="020B0404020203020204" pitchFamily="34" charset="0"/>
                  </a:endParaRPr>
                </a:p>
              </p:txBody>
            </p:sp>
            <p:sp>
              <p:nvSpPr>
                <p:cNvPr id="69" name="Rectangle 68"/>
                <p:cNvSpPr/>
                <p:nvPr/>
              </p:nvSpPr>
              <p:spPr>
                <a:xfrm>
                  <a:off x="1646899" y="2922580"/>
                  <a:ext cx="3545611" cy="830997"/>
                </a:xfrm>
                <a:prstGeom prst="rect">
                  <a:avLst/>
                </a:prstGeom>
              </p:spPr>
              <p:txBody>
                <a:bodyPr wrap="square" anchor="ctr" anchorCtr="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With 2nd Gen Intel® Xeon® Scalable processors: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0071C5"/>
                      </a:solidFill>
                      <a:effectLst/>
                      <a:uLnTx/>
                      <a:uFillTx/>
                      <a:latin typeface="Segoe UI"/>
                      <a:ea typeface="Intel Clear Light" panose="020B0404020203020204" pitchFamily="34" charset="0"/>
                      <a:cs typeface="Intel Clear Light" panose="020B0404020203020204" pitchFamily="34" charset="0"/>
                    </a:rPr>
                    <a:t>836,261</a:t>
                  </a: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 queries per hour </a:t>
                  </a:r>
                  <a:b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b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at 1TB scale factor</a:t>
                  </a:r>
                </a:p>
              </p:txBody>
            </p:sp>
            <p:sp>
              <p:nvSpPr>
                <p:cNvPr id="72" name="Rectangle 71"/>
                <p:cNvSpPr/>
                <p:nvPr/>
              </p:nvSpPr>
              <p:spPr>
                <a:xfrm>
                  <a:off x="1646899" y="3720595"/>
                  <a:ext cx="3545611" cy="400110"/>
                </a:xfrm>
                <a:prstGeom prst="rect">
                  <a:avLst/>
                </a:prstGeom>
                <a:gradFill flip="none" rotWithShape="1">
                  <a:gsLst>
                    <a:gs pos="66000">
                      <a:srgbClr val="0070C0"/>
                    </a:gs>
                    <a:gs pos="100000">
                      <a:schemeClr val="bg2"/>
                    </a:gs>
                  </a:gsLst>
                  <a:lin ang="5400000" scaled="1"/>
                  <a:tileRect/>
                </a:gradFill>
              </p:spPr>
              <p:txBody>
                <a:bodyPr wrap="square" anchor="ctr" anchorCtr="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Intel Clear Light" panose="020B0404020203020204" pitchFamily="34" charset="0"/>
                      <a:cs typeface="Intel Clear Light" panose="020B0404020203020204" pitchFamily="34" charset="0"/>
                    </a:rPr>
                    <a:t>24.8</a:t>
                  </a:r>
                  <a:r>
                    <a:rPr kumimoji="0" lang="en-US" sz="1400" b="0" i="0" u="none" strike="noStrike" kern="1200" cap="none" spc="0" normalizeH="0" baseline="0" noProof="0" dirty="0">
                      <a:ln>
                        <a:noFill/>
                      </a:ln>
                      <a:solidFill>
                        <a:prstClr val="white"/>
                      </a:solidFill>
                      <a:effectLst/>
                      <a:uLnTx/>
                      <a:uFillTx/>
                      <a:latin typeface="Segoe UI"/>
                      <a:ea typeface="Intel Clear Light" panose="020B0404020203020204" pitchFamily="34" charset="0"/>
                      <a:cs typeface="Intel Clear Light" panose="020B0404020203020204" pitchFamily="34" charset="0"/>
                    </a:rPr>
                    <a:t>X</a:t>
                  </a:r>
                  <a:r>
                    <a:rPr kumimoji="0" lang="en-US" sz="10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 </a:t>
                  </a:r>
                  <a:r>
                    <a:rPr kumimoji="0" lang="en-US" sz="1200" b="0" i="0" u="none" strike="noStrike" kern="1200" cap="none" spc="0" normalizeH="0" baseline="0" noProof="0" dirty="0">
                      <a:ln>
                        <a:noFill/>
                      </a:ln>
                      <a:solidFill>
                        <a:srgbClr val="FFFFFF"/>
                      </a:solidFill>
                      <a:effectLst/>
                      <a:uLnTx/>
                      <a:uFillTx/>
                      <a:latin typeface="Segoe UI"/>
                      <a:ea typeface="Intel Clear Light" panose="020B0404020203020204" pitchFamily="34" charset="0"/>
                      <a:cs typeface="Intel Clear Light" panose="020B0404020203020204" pitchFamily="34" charset="0"/>
                    </a:rPr>
                    <a:t>better</a:t>
                  </a:r>
                  <a:endParaRPr kumimoji="0" lang="en-US" sz="1200" b="0" i="0" u="none" strike="noStrike" kern="1200" cap="none" spc="0" normalizeH="0" baseline="30000" noProof="0" dirty="0">
                    <a:ln>
                      <a:noFill/>
                    </a:ln>
                    <a:solidFill>
                      <a:srgbClr val="FFFFFF"/>
                    </a:solidFill>
                    <a:effectLst/>
                    <a:uLnTx/>
                    <a:uFillTx/>
                    <a:latin typeface="Segoe UI"/>
                    <a:ea typeface="Intel Clear Light" panose="020B0404020203020204" pitchFamily="34" charset="0"/>
                    <a:cs typeface="Intel Clear Light" panose="020B0404020203020204" pitchFamily="34" charset="0"/>
                  </a:endParaRPr>
                </a:p>
              </p:txBody>
            </p:sp>
          </p:grpSp>
          <p:pic>
            <p:nvPicPr>
              <p:cNvPr id="28" name="Picture 27">
                <a:extLst>
                  <a:ext uri="{FF2B5EF4-FFF2-40B4-BE49-F238E27FC236}">
                    <a16:creationId xmlns:a16="http://schemas.microsoft.com/office/drawing/2014/main" id="{D87861C7-3FD4-4B7E-9E12-C5B929D7E8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19300" y="2642501"/>
                <a:ext cx="279133" cy="285874"/>
              </a:xfrm>
              <a:prstGeom prst="rect">
                <a:avLst/>
              </a:prstGeom>
            </p:spPr>
          </p:pic>
        </p:grpSp>
      </p:grpSp>
      <p:sp>
        <p:nvSpPr>
          <p:cNvPr id="4" name="TextBox 3"/>
          <p:cNvSpPr txBox="1"/>
          <p:nvPr/>
        </p:nvSpPr>
        <p:spPr>
          <a:xfrm>
            <a:off x="4727099" y="1353942"/>
            <a:ext cx="188026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Queries/hr.</a:t>
            </a:r>
          </a:p>
        </p:txBody>
      </p:sp>
      <p:sp>
        <p:nvSpPr>
          <p:cNvPr id="22" name="Text Placeholder 4">
            <a:extLst>
              <a:ext uri="{FF2B5EF4-FFF2-40B4-BE49-F238E27FC236}">
                <a16:creationId xmlns:a16="http://schemas.microsoft.com/office/drawing/2014/main" id="{EA5CD50D-FFB0-4892-9D23-3CA2E15AA10B}"/>
              </a:ext>
            </a:extLst>
          </p:cNvPr>
          <p:cNvSpPr txBox="1">
            <a:spLocks/>
          </p:cNvSpPr>
          <p:nvPr/>
        </p:nvSpPr>
        <p:spPr>
          <a:xfrm>
            <a:off x="455613" y="4203881"/>
            <a:ext cx="8436076" cy="553998"/>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75000"/>
              </a:lnSpc>
              <a:spcBef>
                <a:spcPts val="0"/>
              </a:spcBef>
              <a:buClr>
                <a:schemeClr val="accent2"/>
              </a:buClr>
              <a:buFont typeface="Arial" pitchFamily="34" charset="0"/>
              <a:buNone/>
              <a:defRPr sz="800" kern="1200">
                <a:solidFill>
                  <a:srgbClr val="93A0A7"/>
                </a:solidFill>
                <a:latin typeface="+mn-lt"/>
                <a:ea typeface="+mn-ea"/>
                <a:cs typeface="+mn-cs"/>
              </a:defRPr>
            </a:lvl1pPr>
            <a:lvl2pPr marL="171450" indent="-114300" algn="l" defTabSz="914400" rtl="0" eaLnBrk="1" latinLnBrk="0" hangingPunct="1">
              <a:spcBef>
                <a:spcPts val="600"/>
              </a:spcBef>
              <a:buClr>
                <a:schemeClr val="tx2"/>
              </a:buClr>
              <a:buFont typeface="Wingdings" panose="05000000000000000000" pitchFamily="2" charset="2"/>
              <a:buChar char="§"/>
              <a:defRPr sz="900" kern="1200">
                <a:solidFill>
                  <a:schemeClr val="tx1">
                    <a:lumMod val="65000"/>
                    <a:lumOff val="35000"/>
                  </a:schemeClr>
                </a:solidFill>
                <a:latin typeface="+mn-lt"/>
                <a:ea typeface="+mn-ea"/>
                <a:cs typeface="+mn-cs"/>
              </a:defRPr>
            </a:lvl2pPr>
            <a:lvl3pPr marL="3429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3pPr>
            <a:lvl4pPr marL="51435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4pPr>
            <a:lvl5pPr marL="6858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75000"/>
              </a:lnSpc>
              <a:spcBef>
                <a:spcPts val="0"/>
              </a:spcBef>
              <a:spcAft>
                <a:spcPts val="0"/>
              </a:spcAft>
              <a:buClr>
                <a:srgbClr val="00AEEF"/>
              </a:buClr>
              <a:buSzTx/>
              <a:buFont typeface="Arial" pitchFamily="34" charset="0"/>
              <a:buNone/>
              <a:tabLst/>
              <a:defRPr/>
            </a:pP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Performance results are based on testing by Intel as of 2/8/2019 and may not reflect all publicly available security updates. See configuration disclosures for details. No product or component can be absolutely secure. </a:t>
            </a:r>
          </a:p>
          <a:p>
            <a:pPr marL="0" marR="0" lvl="0" indent="0" algn="l" defTabSz="914400" rtl="0" eaLnBrk="1" fontAlgn="auto" latinLnBrk="0" hangingPunct="1">
              <a:lnSpc>
                <a:spcPct val="75000"/>
              </a:lnSpc>
              <a:spcBef>
                <a:spcPts val="0"/>
              </a:spcBef>
              <a:spcAft>
                <a:spcPts val="0"/>
              </a:spcAft>
              <a:buClr>
                <a:srgbClr val="00AEEF"/>
              </a:buClr>
              <a:buSzTx/>
              <a:buFont typeface="Arial" pitchFamily="34" charset="0"/>
              <a:buNone/>
              <a:tabLst/>
              <a:defRPr/>
            </a:pP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Software and workloads used in performance tests may have been optimized for performance only on Intel microprocessors. Performance tests, such as </a:t>
            </a:r>
            <a:r>
              <a:rPr kumimoji="0" lang="en-US" sz="800" b="0" i="0" u="none" strike="noStrike" kern="1200" cap="none" spc="0" normalizeH="0" baseline="0" noProof="0" dirty="0" err="1">
                <a:ln>
                  <a:noFill/>
                </a:ln>
                <a:solidFill>
                  <a:srgbClr val="93A0A7"/>
                </a:solidFill>
                <a:effectLst/>
                <a:uLnTx/>
                <a:uFillTx/>
                <a:latin typeface="Arial Narrow" panose="020B0606020202030204" pitchFamily="34" charset="0"/>
                <a:ea typeface="+mn-ea"/>
                <a:cs typeface="+mn-cs"/>
              </a:rPr>
              <a:t>SYSmark</a:t>
            </a: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 and </a:t>
            </a:r>
            <a:r>
              <a:rPr kumimoji="0" lang="en-US" sz="800" b="0" i="0" u="none" strike="noStrike" kern="1200" cap="none" spc="0" normalizeH="0" baseline="0" noProof="0" dirty="0" err="1">
                <a:ln>
                  <a:noFill/>
                </a:ln>
                <a:solidFill>
                  <a:srgbClr val="93A0A7"/>
                </a:solidFill>
                <a:effectLst/>
                <a:uLnTx/>
                <a:uFillTx/>
                <a:latin typeface="Arial Narrow" panose="020B0606020202030204" pitchFamily="34" charset="0"/>
                <a:ea typeface="+mn-ea"/>
                <a:cs typeface="+mn-cs"/>
              </a:rPr>
              <a:t>MobileMark</a:t>
            </a: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www.intel.com/benchmarks. 1. Configuration: See slide 13</a:t>
            </a:r>
          </a:p>
          <a:p>
            <a:pPr marL="0" marR="0" lvl="0" indent="0" algn="l" defTabSz="914400" rtl="0" eaLnBrk="1" fontAlgn="auto" latinLnBrk="0" hangingPunct="1">
              <a:lnSpc>
                <a:spcPct val="75000"/>
              </a:lnSpc>
              <a:spcBef>
                <a:spcPts val="0"/>
              </a:spcBef>
              <a:spcAft>
                <a:spcPts val="0"/>
              </a:spcAft>
              <a:buClr>
                <a:srgbClr val="00AEEF"/>
              </a:buClr>
              <a:buSzTx/>
              <a:buFont typeface="Arial" pitchFamily="34" charset="0"/>
              <a:buNone/>
              <a:tabLst/>
              <a:defRPr/>
            </a:pP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*Other names and brands may be claimed as the property of others</a:t>
            </a:r>
          </a:p>
        </p:txBody>
      </p:sp>
      <p:pic>
        <p:nvPicPr>
          <p:cNvPr id="29" name="Picture 28">
            <a:extLst>
              <a:ext uri="{FF2B5EF4-FFF2-40B4-BE49-F238E27FC236}">
                <a16:creationId xmlns:a16="http://schemas.microsoft.com/office/drawing/2014/main" id="{9023F1EC-6E0B-40E5-8252-1CE56BF6CE2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0000" y="127367"/>
            <a:ext cx="637926" cy="637926"/>
          </a:xfrm>
          <a:prstGeom prst="rect">
            <a:avLst/>
          </a:prstGeom>
        </p:spPr>
      </p:pic>
      <p:sp>
        <p:nvSpPr>
          <p:cNvPr id="23" name="Title 1">
            <a:extLst>
              <a:ext uri="{FF2B5EF4-FFF2-40B4-BE49-F238E27FC236}">
                <a16:creationId xmlns:a16="http://schemas.microsoft.com/office/drawing/2014/main" id="{FC889D59-DF4F-4B2B-9F4B-D7D0AA3798F6}"/>
              </a:ext>
            </a:extLst>
          </p:cNvPr>
          <p:cNvSpPr txBox="1">
            <a:spLocks/>
          </p:cNvSpPr>
          <p:nvPr/>
        </p:nvSpPr>
        <p:spPr>
          <a:xfrm>
            <a:off x="322028" y="251227"/>
            <a:ext cx="8480066"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endParaRPr lang="en-US" sz="2700" b="1" spc="-38" dirty="0">
              <a:ln w="3175">
                <a:noFill/>
              </a:ln>
              <a:gradFill>
                <a:gsLst>
                  <a:gs pos="1250">
                    <a:srgbClr val="1A1A1A"/>
                  </a:gs>
                  <a:gs pos="100000">
                    <a:srgbClr val="1A1A1A"/>
                  </a:gs>
                </a:gsLst>
                <a:lin ang="5400000" scaled="0"/>
              </a:gradFill>
              <a:latin typeface="Segoe UI Semibold"/>
              <a:ea typeface="+mn-ea"/>
              <a:cs typeface="Segoe UI" pitchFamily="34" charset="0"/>
            </a:endParaRPr>
          </a:p>
        </p:txBody>
      </p:sp>
    </p:spTree>
    <p:custDataLst>
      <p:tags r:id="rId1"/>
    </p:custDataLst>
    <p:extLst>
      <p:ext uri="{BB962C8B-B14F-4D97-AF65-F5344CB8AC3E}">
        <p14:creationId xmlns:p14="http://schemas.microsoft.com/office/powerpoint/2010/main" val="3263663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85F732-D450-1F41-97C3-3DBC0E1E3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011"/>
            <a:ext cx="9144000" cy="4467466"/>
          </a:xfrm>
          <a:prstGeom prst="rect">
            <a:avLst/>
          </a:prstGeom>
        </p:spPr>
      </p:pic>
    </p:spTree>
    <p:extLst>
      <p:ext uri="{BB962C8B-B14F-4D97-AF65-F5344CB8AC3E}">
        <p14:creationId xmlns:p14="http://schemas.microsoft.com/office/powerpoint/2010/main" val="4218328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FBF1DA-DB09-AF40-950B-1BEDDDA52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488"/>
            <a:ext cx="9144000" cy="4588788"/>
          </a:xfrm>
          <a:prstGeom prst="rect">
            <a:avLst/>
          </a:prstGeom>
        </p:spPr>
      </p:pic>
    </p:spTree>
    <p:extLst>
      <p:ext uri="{BB962C8B-B14F-4D97-AF65-F5344CB8AC3E}">
        <p14:creationId xmlns:p14="http://schemas.microsoft.com/office/powerpoint/2010/main" val="61467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AE21D9-4239-6F4B-B7CB-275F0AEA406D}"/>
              </a:ext>
            </a:extLst>
          </p:cNvPr>
          <p:cNvPicPr>
            <a:picLocks noChangeAspect="1"/>
          </p:cNvPicPr>
          <p:nvPr/>
        </p:nvPicPr>
        <p:blipFill>
          <a:blip r:embed="rId2"/>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91549745-0A21-884E-A899-1F4385597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191"/>
            <a:ext cx="9144000" cy="4544156"/>
          </a:xfrm>
          <a:prstGeom prst="rect">
            <a:avLst/>
          </a:prstGeom>
        </p:spPr>
      </p:pic>
    </p:spTree>
    <p:extLst>
      <p:ext uri="{BB962C8B-B14F-4D97-AF65-F5344CB8AC3E}">
        <p14:creationId xmlns:p14="http://schemas.microsoft.com/office/powerpoint/2010/main" val="368478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44C826-D7C5-C54C-A4D6-F7571E649993}"/>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16</a:t>
            </a:fld>
            <a:endParaRPr lang="en-US" dirty="0"/>
          </a:p>
        </p:txBody>
      </p:sp>
      <p:pic>
        <p:nvPicPr>
          <p:cNvPr id="5" name="Picture 4">
            <a:extLst>
              <a:ext uri="{FF2B5EF4-FFF2-40B4-BE49-F238E27FC236}">
                <a16:creationId xmlns:a16="http://schemas.microsoft.com/office/drawing/2014/main" id="{C0865078-8B80-A44A-B81C-FEE7A1C40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 y="286181"/>
            <a:ext cx="7810500" cy="4013200"/>
          </a:xfrm>
          <a:prstGeom prst="rect">
            <a:avLst/>
          </a:prstGeom>
        </p:spPr>
      </p:pic>
    </p:spTree>
    <p:extLst>
      <p:ext uri="{BB962C8B-B14F-4D97-AF65-F5344CB8AC3E}">
        <p14:creationId xmlns:p14="http://schemas.microsoft.com/office/powerpoint/2010/main" val="32765151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2">
            <a:extLst>
              <a:ext uri="{FF2B5EF4-FFF2-40B4-BE49-F238E27FC236}">
                <a16:creationId xmlns:a16="http://schemas.microsoft.com/office/drawing/2014/main" id="{79263DF7-485A-4754-8388-502E033B8D84}"/>
              </a:ext>
            </a:extLst>
          </p:cNvPr>
          <p:cNvSpPr>
            <a:spLocks noGrp="1"/>
          </p:cNvSpPr>
          <p:nvPr>
            <p:ph type="title"/>
          </p:nvPr>
        </p:nvSpPr>
        <p:spPr/>
        <p:txBody>
          <a:bodyPr/>
          <a:lstStyle/>
          <a:p>
            <a:r>
              <a:rPr lang="en-US" sz="2700" dirty="0">
                <a:latin typeface="Segoe UI Semibold" panose="020B0702040204020203" pitchFamily="34" charset="0"/>
                <a:cs typeface="Segoe UI Semibold" panose="020B0702040204020203" pitchFamily="34" charset="0"/>
              </a:rPr>
              <a:t>Memory Mode Example- Virtualized SQL Server</a:t>
            </a:r>
          </a:p>
        </p:txBody>
      </p:sp>
      <p:sp>
        <p:nvSpPr>
          <p:cNvPr id="115" name="Text Placeholder 14">
            <a:extLst>
              <a:ext uri="{FF2B5EF4-FFF2-40B4-BE49-F238E27FC236}">
                <a16:creationId xmlns:a16="http://schemas.microsoft.com/office/drawing/2014/main" id="{7CDE1879-9DA0-E641-A6D8-EACC30FB6120}"/>
              </a:ext>
            </a:extLst>
          </p:cNvPr>
          <p:cNvSpPr txBox="1">
            <a:spLocks/>
          </p:cNvSpPr>
          <p:nvPr/>
        </p:nvSpPr>
        <p:spPr>
          <a:xfrm>
            <a:off x="176984" y="4504011"/>
            <a:ext cx="8091118" cy="36042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800" dirty="0"/>
              <a:t>Performance results are based on testing by Intel as of 3/13/2019 and may not reflect all publicly available security updates. See configuration disclosures for details. No product or component can be absolutely secure. Software and workloads used in performance tests may have been optimized for performance only on Intel microprocessors. Performance tests, such as </a:t>
            </a:r>
            <a:r>
              <a:rPr lang="en-US" altLang="en-US" sz="800" dirty="0" err="1"/>
              <a:t>SYSmark</a:t>
            </a:r>
            <a:r>
              <a:rPr lang="en-US" altLang="en-US" sz="800" dirty="0"/>
              <a:t> and </a:t>
            </a:r>
            <a:r>
              <a:rPr lang="en-US" altLang="en-US" sz="800" dirty="0" err="1"/>
              <a:t>MobileMark</a:t>
            </a:r>
            <a:r>
              <a:rPr lang="en-US" altLang="en-US" sz="800" dirty="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a:t>
            </a:r>
            <a:r>
              <a:rPr lang="en-US" altLang="en-US" sz="800" dirty="0">
                <a:solidFill>
                  <a:schemeClr val="bg1"/>
                </a:solidFill>
              </a:rPr>
              <a:t> </a:t>
            </a:r>
            <a:r>
              <a:rPr lang="en-US" altLang="en-US" sz="800" dirty="0">
                <a:solidFill>
                  <a:schemeClr val="bg1"/>
                </a:solidFill>
                <a:hlinkClick r:id="rId4"/>
              </a:rPr>
              <a:t>www.intel.com/benchmarks</a:t>
            </a:r>
            <a:r>
              <a:rPr lang="en-US" altLang="en-US" sz="800" baseline="30000" dirty="0">
                <a:solidFill>
                  <a:schemeClr val="bg1"/>
                </a:solidFill>
              </a:rPr>
              <a:t>. </a:t>
            </a:r>
          </a:p>
          <a:p>
            <a:pPr marL="0" indent="0">
              <a:buNone/>
            </a:pPr>
            <a:r>
              <a:rPr lang="en-US" altLang="en-US" sz="800" baseline="30000" dirty="0"/>
              <a:t>1-2</a:t>
            </a:r>
            <a:r>
              <a:rPr lang="en-US" altLang="en-US" sz="800" dirty="0"/>
              <a:t> Configuration: See Notices &amp; Disclaimers</a:t>
            </a:r>
          </a:p>
        </p:txBody>
      </p:sp>
      <p:sp>
        <p:nvSpPr>
          <p:cNvPr id="117" name="Rectangle 116">
            <a:extLst>
              <a:ext uri="{FF2B5EF4-FFF2-40B4-BE49-F238E27FC236}">
                <a16:creationId xmlns:a16="http://schemas.microsoft.com/office/drawing/2014/main" id="{4D54E6AD-F243-5F4D-AB4A-E6F99590DE4B}"/>
              </a:ext>
            </a:extLst>
          </p:cNvPr>
          <p:cNvSpPr/>
          <p:nvPr/>
        </p:nvSpPr>
        <p:spPr>
          <a:xfrm>
            <a:off x="353962" y="1711930"/>
            <a:ext cx="3410729" cy="307777"/>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defTabSz="457189"/>
            <a:r>
              <a:rPr lang="en-US" sz="1400" cap="all" dirty="0">
                <a:solidFill>
                  <a:srgbClr val="0071C5"/>
                </a:solidFill>
                <a:cs typeface="Arial" panose="020B0604020202020204" pitchFamily="34" charset="0"/>
              </a:rPr>
              <a:t>ALL DRAM Configuration (768 GB)</a:t>
            </a:r>
          </a:p>
        </p:txBody>
      </p:sp>
      <p:sp>
        <p:nvSpPr>
          <p:cNvPr id="124" name="Content Placeholder 11">
            <a:extLst>
              <a:ext uri="{FF2B5EF4-FFF2-40B4-BE49-F238E27FC236}">
                <a16:creationId xmlns:a16="http://schemas.microsoft.com/office/drawing/2014/main" id="{7E7F833A-EEF6-9346-B463-3BCF329E0168}"/>
              </a:ext>
            </a:extLst>
          </p:cNvPr>
          <p:cNvSpPr txBox="1">
            <a:spLocks/>
          </p:cNvSpPr>
          <p:nvPr/>
        </p:nvSpPr>
        <p:spPr>
          <a:xfrm>
            <a:off x="4148166" y="1002428"/>
            <a:ext cx="3491186" cy="461665"/>
          </a:xfrm>
          <a:prstGeom prst="rect">
            <a:avLst/>
          </a:prstGeom>
        </p:spPr>
        <p:txBody>
          <a:bodyPr wrap="square" lIns="91440" tIns="45720" rIns="91440" bIns="45720" anchor="ctr" anchorCtr="0">
            <a:spAutoFit/>
          </a:bodyPr>
          <a:lstStyle>
            <a:lvl1pPr marL="0" indent="0" algn="l" defTabSz="914400" rtl="0" eaLnBrk="1" latinLnBrk="0" hangingPunct="1">
              <a:spcBef>
                <a:spcPts val="600"/>
              </a:spcBef>
              <a:buClr>
                <a:schemeClr val="accent2"/>
              </a:buClr>
              <a:buFont typeface="Wingdings" panose="05000000000000000000" pitchFamily="2" charset="2"/>
              <a:buNone/>
              <a:defRPr sz="1800" kern="12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50" indent="-171450" algn="l" defTabSz="914400" rtl="0" eaLnBrk="1" latinLnBrk="0" hangingPunct="1">
              <a:spcBef>
                <a:spcPts val="600"/>
              </a:spcBef>
              <a:buClr>
                <a:schemeClr val="tx2"/>
              </a:buClr>
              <a:buFont typeface="Wingdings" panose="05000000000000000000" pitchFamily="2" charset="2"/>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63" indent="-171450" algn="l" defTabSz="914400" rtl="0" eaLnBrk="1" latinLnBrk="0" hangingPunct="1">
              <a:spcBef>
                <a:spcPts val="600"/>
              </a:spcBef>
              <a:buClr>
                <a:schemeClr val="tx2"/>
              </a:buClr>
              <a:buFont typeface="Intel Clear" panose="020B0604020203020204" pitchFamily="34" charset="0"/>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75" indent="-171450" algn="l" defTabSz="914400" rtl="0" eaLnBrk="1" latinLnBrk="0" hangingPunct="1">
              <a:spcBef>
                <a:spcPts val="600"/>
              </a:spcBef>
              <a:buClr>
                <a:schemeClr val="tx2"/>
              </a:buClr>
              <a:buFont typeface="Intel Clear" panose="020B0604020203020204" pitchFamily="34" charset="0"/>
              <a:buChar char="–"/>
              <a:defRPr sz="16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75" indent="-168275" algn="l" defTabSz="914400" rtl="0" eaLnBrk="1" latinLnBrk="0" hangingPunct="1">
              <a:spcBef>
                <a:spcPts val="600"/>
              </a:spcBef>
              <a:buClr>
                <a:schemeClr val="tx2"/>
              </a:buClr>
              <a:buFont typeface="Intel Clear" panose="020B0604020203020204" pitchFamily="34" charset="0"/>
              <a:buChar char="–"/>
              <a:defRPr sz="14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AEEF"/>
              </a:buClr>
            </a:pPr>
            <a:r>
              <a:rPr lang="en-US" sz="1200" cap="all" dirty="0">
                <a:solidFill>
                  <a:schemeClr val="tx1"/>
                </a:solidFill>
                <a:latin typeface="Intel Clear"/>
              </a:rPr>
              <a:t>Increase VMs per node for multi-tenant virtualized Databases</a:t>
            </a:r>
            <a:endParaRPr lang="en-US" sz="1100" cap="all" dirty="0">
              <a:solidFill>
                <a:schemeClr val="tx1"/>
              </a:solidFill>
              <a:latin typeface="Intel Clear"/>
            </a:endParaRPr>
          </a:p>
        </p:txBody>
      </p:sp>
      <p:sp>
        <p:nvSpPr>
          <p:cNvPr id="125" name="Content Placeholder 11">
            <a:extLst>
              <a:ext uri="{FF2B5EF4-FFF2-40B4-BE49-F238E27FC236}">
                <a16:creationId xmlns:a16="http://schemas.microsoft.com/office/drawing/2014/main" id="{8B331609-D4FD-B740-8936-8A9EFB9AAE53}"/>
              </a:ext>
            </a:extLst>
          </p:cNvPr>
          <p:cNvSpPr txBox="1">
            <a:spLocks/>
          </p:cNvSpPr>
          <p:nvPr/>
        </p:nvSpPr>
        <p:spPr>
          <a:xfrm>
            <a:off x="4156133" y="1447536"/>
            <a:ext cx="3475252" cy="966065"/>
          </a:xfrm>
          <a:prstGeom prst="rect">
            <a:avLst/>
          </a:prstGeom>
          <a:ln w="9525">
            <a:solidFill>
              <a:schemeClr val="accent2"/>
            </a:solidFill>
          </a:ln>
        </p:spPr>
        <p:txBody>
          <a:bodyPr wrap="square" lIns="91440" tIns="45720" rIns="91440" bIns="45720" anchor="ctr" anchorCtr="0">
            <a:noAutofit/>
          </a:bodyPr>
          <a:lstStyle>
            <a:lvl1pPr marL="0" indent="0" algn="l" defTabSz="914400" rtl="0" eaLnBrk="1" latinLnBrk="0" hangingPunct="1">
              <a:spcBef>
                <a:spcPts val="600"/>
              </a:spcBef>
              <a:buClr>
                <a:schemeClr val="accent2"/>
              </a:buClr>
              <a:buFont typeface="Wingdings" panose="05000000000000000000" pitchFamily="2" charset="2"/>
              <a:buNone/>
              <a:defRPr sz="1800" kern="12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50" indent="-171450" algn="l" defTabSz="914400" rtl="0" eaLnBrk="1" latinLnBrk="0" hangingPunct="1">
              <a:spcBef>
                <a:spcPts val="600"/>
              </a:spcBef>
              <a:buClr>
                <a:schemeClr val="tx2"/>
              </a:buClr>
              <a:buFont typeface="Wingdings" panose="05000000000000000000" pitchFamily="2" charset="2"/>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63" indent="-171450" algn="l" defTabSz="914400" rtl="0" eaLnBrk="1" latinLnBrk="0" hangingPunct="1">
              <a:spcBef>
                <a:spcPts val="600"/>
              </a:spcBef>
              <a:buClr>
                <a:schemeClr val="tx2"/>
              </a:buClr>
              <a:buFont typeface="Intel Clear" panose="020B0604020203020204" pitchFamily="34" charset="0"/>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75" indent="-171450" algn="l" defTabSz="914400" rtl="0" eaLnBrk="1" latinLnBrk="0" hangingPunct="1">
              <a:spcBef>
                <a:spcPts val="600"/>
              </a:spcBef>
              <a:buClr>
                <a:schemeClr val="tx2"/>
              </a:buClr>
              <a:buFont typeface="Intel Clear" panose="020B0604020203020204" pitchFamily="34" charset="0"/>
              <a:buChar char="–"/>
              <a:defRPr sz="16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75" indent="-168275" algn="l" defTabSz="914400" rtl="0" eaLnBrk="1" latinLnBrk="0" hangingPunct="1">
              <a:spcBef>
                <a:spcPts val="600"/>
              </a:spcBef>
              <a:buClr>
                <a:schemeClr val="tx2"/>
              </a:buClr>
              <a:buFont typeface="Intel Clear" panose="020B0604020203020204" pitchFamily="34" charset="0"/>
              <a:buChar char="–"/>
              <a:defRPr sz="14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AEEF"/>
              </a:buClr>
            </a:pPr>
            <a:endParaRPr lang="en-US" sz="1200" dirty="0">
              <a:solidFill>
                <a:prstClr val="black">
                  <a:lumMod val="65000"/>
                  <a:lumOff val="35000"/>
                </a:prstClr>
              </a:solidFill>
            </a:endParaRPr>
          </a:p>
        </p:txBody>
      </p:sp>
      <p:sp>
        <p:nvSpPr>
          <p:cNvPr id="137" name="Rectangle 136">
            <a:extLst>
              <a:ext uri="{FF2B5EF4-FFF2-40B4-BE49-F238E27FC236}">
                <a16:creationId xmlns:a16="http://schemas.microsoft.com/office/drawing/2014/main" id="{11A4C1AE-5265-7246-8E1B-0EAE09A94D53}"/>
              </a:ext>
            </a:extLst>
          </p:cNvPr>
          <p:cNvSpPr/>
          <p:nvPr/>
        </p:nvSpPr>
        <p:spPr>
          <a:xfrm>
            <a:off x="343501" y="2935175"/>
            <a:ext cx="3423040" cy="523220"/>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defTabSz="457189"/>
            <a:r>
              <a:rPr lang="en-US" sz="1400" cap="all" dirty="0">
                <a:solidFill>
                  <a:srgbClr val="0071C5"/>
                </a:solidFill>
                <a:cs typeface="Arial" panose="020B0604020202020204" pitchFamily="34" charset="0"/>
              </a:rPr>
              <a:t>DRAM (192 GB) + Intel® </a:t>
            </a:r>
            <a:r>
              <a:rPr lang="en-US" sz="1400" cap="all" dirty="0" err="1">
                <a:solidFill>
                  <a:srgbClr val="0071C5"/>
                </a:solidFill>
                <a:cs typeface="Arial" panose="020B0604020202020204" pitchFamily="34" charset="0"/>
              </a:rPr>
              <a:t>Optane</a:t>
            </a:r>
            <a:r>
              <a:rPr lang="en-US" sz="1400" cap="all" dirty="0">
                <a:solidFill>
                  <a:srgbClr val="0071C5"/>
                </a:solidFill>
                <a:cs typeface="Arial" panose="020B0604020202020204" pitchFamily="34" charset="0"/>
              </a:rPr>
              <a:t>™ DC Persistent Memory (1024 GB)</a:t>
            </a:r>
          </a:p>
        </p:txBody>
      </p:sp>
      <p:sp>
        <p:nvSpPr>
          <p:cNvPr id="128" name="Content Placeholder 11">
            <a:extLst>
              <a:ext uri="{FF2B5EF4-FFF2-40B4-BE49-F238E27FC236}">
                <a16:creationId xmlns:a16="http://schemas.microsoft.com/office/drawing/2014/main" id="{CF251C45-3C8C-B64A-A14F-796F2FA0CBEB}"/>
              </a:ext>
            </a:extLst>
          </p:cNvPr>
          <p:cNvSpPr txBox="1">
            <a:spLocks/>
          </p:cNvSpPr>
          <p:nvPr/>
        </p:nvSpPr>
        <p:spPr>
          <a:xfrm>
            <a:off x="4156132" y="2494849"/>
            <a:ext cx="3475252" cy="1891307"/>
          </a:xfrm>
          <a:prstGeom prst="rect">
            <a:avLst/>
          </a:prstGeom>
          <a:ln w="9525">
            <a:solidFill>
              <a:schemeClr val="accent2"/>
            </a:solidFill>
          </a:ln>
        </p:spPr>
        <p:txBody>
          <a:bodyPr wrap="square" lIns="91440" tIns="45720" rIns="91440" bIns="45720" anchor="ctr" anchorCtr="0">
            <a:noAutofit/>
          </a:bodyPr>
          <a:lstStyle>
            <a:lvl1pPr marL="0" indent="0" algn="l" defTabSz="914400" rtl="0" eaLnBrk="1" latinLnBrk="0" hangingPunct="1">
              <a:spcBef>
                <a:spcPts val="600"/>
              </a:spcBef>
              <a:buClr>
                <a:schemeClr val="accent2"/>
              </a:buClr>
              <a:buFont typeface="Wingdings" panose="05000000000000000000" pitchFamily="2" charset="2"/>
              <a:buNone/>
              <a:defRPr sz="1800" kern="12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50" indent="-171450" algn="l" defTabSz="914400" rtl="0" eaLnBrk="1" latinLnBrk="0" hangingPunct="1">
              <a:spcBef>
                <a:spcPts val="600"/>
              </a:spcBef>
              <a:buClr>
                <a:schemeClr val="tx2"/>
              </a:buClr>
              <a:buFont typeface="Wingdings" panose="05000000000000000000" pitchFamily="2" charset="2"/>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63" indent="-171450" algn="l" defTabSz="914400" rtl="0" eaLnBrk="1" latinLnBrk="0" hangingPunct="1">
              <a:spcBef>
                <a:spcPts val="600"/>
              </a:spcBef>
              <a:buClr>
                <a:schemeClr val="tx2"/>
              </a:buClr>
              <a:buFont typeface="Intel Clear" panose="020B0604020203020204" pitchFamily="34" charset="0"/>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75" indent="-171450" algn="l" defTabSz="914400" rtl="0" eaLnBrk="1" latinLnBrk="0" hangingPunct="1">
              <a:spcBef>
                <a:spcPts val="600"/>
              </a:spcBef>
              <a:buClr>
                <a:schemeClr val="tx2"/>
              </a:buClr>
              <a:buFont typeface="Intel Clear" panose="020B0604020203020204" pitchFamily="34" charset="0"/>
              <a:buChar char="–"/>
              <a:defRPr sz="16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75" indent="-168275" algn="l" defTabSz="914400" rtl="0" eaLnBrk="1" latinLnBrk="0" hangingPunct="1">
              <a:spcBef>
                <a:spcPts val="600"/>
              </a:spcBef>
              <a:buClr>
                <a:schemeClr val="tx2"/>
              </a:buClr>
              <a:buFont typeface="Intel Clear" panose="020B0604020203020204" pitchFamily="34" charset="0"/>
              <a:buChar char="–"/>
              <a:defRPr sz="14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AEEF"/>
              </a:buClr>
            </a:pPr>
            <a:endParaRPr lang="en-US" sz="1200" dirty="0">
              <a:solidFill>
                <a:prstClr val="black">
                  <a:lumMod val="65000"/>
                  <a:lumOff val="35000"/>
                </a:prstClr>
              </a:solidFill>
            </a:endParaRPr>
          </a:p>
        </p:txBody>
      </p:sp>
      <p:sp>
        <p:nvSpPr>
          <p:cNvPr id="135" name="Rectangle 134">
            <a:extLst>
              <a:ext uri="{FF2B5EF4-FFF2-40B4-BE49-F238E27FC236}">
                <a16:creationId xmlns:a16="http://schemas.microsoft.com/office/drawing/2014/main" id="{B63994E6-0716-3341-AF4F-9FFE2FD77BA8}"/>
              </a:ext>
            </a:extLst>
          </p:cNvPr>
          <p:cNvSpPr/>
          <p:nvPr/>
        </p:nvSpPr>
        <p:spPr>
          <a:xfrm>
            <a:off x="4148166" y="2219382"/>
            <a:ext cx="3465794" cy="1708160"/>
          </a:xfrm>
          <a:prstGeom prst="rect">
            <a:avLst/>
          </a:prstGeom>
        </p:spPr>
        <p:txBody>
          <a:bodyPr wrap="square" anchor="ctr" anchorCtr="0">
            <a:spAutoFit/>
          </a:bodyPr>
          <a:lstStyle/>
          <a:p>
            <a:pPr algn="ctr" defTabSz="457189">
              <a:spcBef>
                <a:spcPts val="600"/>
              </a:spcBef>
            </a:pPr>
            <a:endParaRPr lang="en-US" sz="1100" b="1" dirty="0">
              <a:solidFill>
                <a:prstClr val="black">
                  <a:lumMod val="65000"/>
                  <a:lumOff val="35000"/>
                </a:prstClr>
              </a:solidFill>
              <a:ea typeface="Intel Clear Light" panose="020B0404020203020204" pitchFamily="34" charset="0"/>
              <a:cs typeface="Intel Clear Light" panose="020B0404020203020204" pitchFamily="34" charset="0"/>
            </a:endParaRPr>
          </a:p>
          <a:p>
            <a:pPr algn="ctr" defTabSz="457189">
              <a:spcBef>
                <a:spcPts val="600"/>
              </a:spcBef>
            </a:pPr>
            <a:endParaRPr lang="en-US" sz="1100" b="1" dirty="0">
              <a:solidFill>
                <a:prstClr val="black">
                  <a:lumMod val="65000"/>
                  <a:lumOff val="35000"/>
                </a:prstClr>
              </a:solidFill>
              <a:ea typeface="Intel Clear Light" panose="020B0404020203020204" pitchFamily="34" charset="0"/>
              <a:cs typeface="Intel Clear Light" panose="020B0404020203020204" pitchFamily="34" charset="0"/>
            </a:endParaRPr>
          </a:p>
          <a:p>
            <a:pPr algn="ctr" defTabSz="457189">
              <a:spcBef>
                <a:spcPts val="600"/>
              </a:spcBef>
            </a:pPr>
            <a:endParaRPr lang="en-US" sz="1100" b="1" dirty="0">
              <a:solidFill>
                <a:prstClr val="black">
                  <a:lumMod val="65000"/>
                  <a:lumOff val="35000"/>
                </a:prstClr>
              </a:solidFill>
              <a:ea typeface="Intel Clear Light" panose="020B0404020203020204" pitchFamily="34" charset="0"/>
              <a:cs typeface="Intel Clear Light" panose="020B0404020203020204" pitchFamily="34" charset="0"/>
            </a:endParaRPr>
          </a:p>
          <a:p>
            <a:pPr algn="ctr" defTabSz="457189">
              <a:spcBef>
                <a:spcPts val="600"/>
              </a:spcBef>
            </a:pPr>
            <a:r>
              <a:rPr lang="en-US" sz="2000" dirty="0">
                <a:solidFill>
                  <a:srgbClr val="0071C5"/>
                </a:solidFill>
              </a:rPr>
              <a:t>30</a:t>
            </a:r>
            <a:r>
              <a:rPr lang="en-US" sz="1200" dirty="0">
                <a:solidFill>
                  <a:prstClr val="black">
                    <a:lumMod val="65000"/>
                    <a:lumOff val="35000"/>
                  </a:prstClr>
                </a:solidFill>
              </a:rPr>
              <a:t> </a:t>
            </a:r>
            <a:r>
              <a:rPr lang="en-US" sz="1200" dirty="0">
                <a:solidFill>
                  <a:prstClr val="black">
                    <a:lumMod val="65000"/>
                    <a:lumOff val="35000"/>
                  </a:prstClr>
                </a:solidFill>
                <a:latin typeface="Intel Clear Light" panose="020B0404020203020204" pitchFamily="34" charset="0"/>
                <a:ea typeface="Intel Clear Light" panose="020B0404020203020204" pitchFamily="34" charset="0"/>
                <a:cs typeface="Intel Clear Light" panose="020B0404020203020204" pitchFamily="34" charset="0"/>
              </a:rPr>
              <a:t>Microsoft SQL VM instances at </a:t>
            </a:r>
            <a:r>
              <a:rPr lang="en-US" sz="2000" dirty="0">
                <a:solidFill>
                  <a:srgbClr val="0071C5"/>
                </a:solidFill>
                <a:ea typeface="Intel Clear Light" panose="020B0404020203020204" pitchFamily="34" charset="0"/>
                <a:cs typeface="Intel Clear Light" panose="020B0404020203020204" pitchFamily="34" charset="0"/>
              </a:rPr>
              <a:t>~$1,108 </a:t>
            </a:r>
            <a:r>
              <a:rPr lang="en-US" sz="1200" dirty="0">
                <a:solidFill>
                  <a:prstClr val="black">
                    <a:lumMod val="65000"/>
                    <a:lumOff val="35000"/>
                  </a:prstClr>
                </a:solidFill>
                <a:latin typeface="Intel Clear Light" panose="020B0404020203020204" pitchFamily="34" charset="0"/>
                <a:ea typeface="Intel Clear Light" panose="020B0404020203020204" pitchFamily="34" charset="0"/>
                <a:cs typeface="Intel Clear Light" panose="020B0404020203020204" pitchFamily="34" charset="0"/>
              </a:rPr>
              <a:t>USD per VM</a:t>
            </a:r>
          </a:p>
          <a:p>
            <a:pPr algn="ctr" defTabSz="457189">
              <a:spcBef>
                <a:spcPts val="600"/>
              </a:spcBef>
            </a:pPr>
            <a:endParaRPr lang="en-US" sz="1200" dirty="0">
              <a:solidFill>
                <a:prstClr val="black">
                  <a:lumMod val="65000"/>
                  <a:lumOff val="35000"/>
                </a:prstClr>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36" name="Rectangle 135">
            <a:extLst>
              <a:ext uri="{FF2B5EF4-FFF2-40B4-BE49-F238E27FC236}">
                <a16:creationId xmlns:a16="http://schemas.microsoft.com/office/drawing/2014/main" id="{6F1FA1EE-9D30-F34C-A7CD-70870225A5FF}"/>
              </a:ext>
            </a:extLst>
          </p:cNvPr>
          <p:cNvSpPr/>
          <p:nvPr/>
        </p:nvSpPr>
        <p:spPr>
          <a:xfrm>
            <a:off x="4156132" y="3714031"/>
            <a:ext cx="3475252" cy="723275"/>
          </a:xfrm>
          <a:prstGeom prst="rect">
            <a:avLst/>
          </a:prstGeom>
          <a:gradFill flip="none" rotWithShape="1">
            <a:gsLst>
              <a:gs pos="66000">
                <a:srgbClr val="0070C0"/>
              </a:gs>
              <a:gs pos="100000">
                <a:schemeClr val="bg2"/>
              </a:gs>
            </a:gsLst>
            <a:lin ang="5400000" scaled="1"/>
            <a:tileRect/>
          </a:gradFill>
        </p:spPr>
        <p:txBody>
          <a:bodyPr wrap="square" anchor="ctr" anchorCtr="0">
            <a:spAutoFit/>
          </a:bodyPr>
          <a:lstStyle/>
          <a:p>
            <a:pPr algn="ctr">
              <a:spcBef>
                <a:spcPts val="600"/>
              </a:spcBef>
            </a:pPr>
            <a:r>
              <a:rPr lang="en-US" dirty="0">
                <a:solidFill>
                  <a:prstClr val="white"/>
                </a:solidFill>
                <a:latin typeface="Segoe UI"/>
                <a:ea typeface="Intel Clear Light" panose="020B0404020203020204" pitchFamily="34" charset="0"/>
                <a:cs typeface="Intel Clear Light" panose="020B0404020203020204" pitchFamily="34" charset="0"/>
              </a:rPr>
              <a:t>36% </a:t>
            </a:r>
            <a:r>
              <a:rPr lang="en-US" sz="1400" dirty="0">
                <a:solidFill>
                  <a:prstClr val="white"/>
                </a:solidFill>
                <a:latin typeface="Segoe UI"/>
                <a:ea typeface="Intel Clear Light" panose="020B0404020203020204" pitchFamily="34" charset="0"/>
                <a:cs typeface="Intel Clear Light" panose="020B0404020203020204" pitchFamily="34" charset="0"/>
              </a:rPr>
              <a:t>more VMs per node</a:t>
            </a:r>
            <a:r>
              <a:rPr lang="en-US" sz="1400" baseline="30000" dirty="0">
                <a:solidFill>
                  <a:prstClr val="white"/>
                </a:solidFill>
                <a:latin typeface="Segoe UI"/>
                <a:ea typeface="Intel Clear Light" panose="020B0404020203020204" pitchFamily="34" charset="0"/>
                <a:cs typeface="Intel Clear Light" panose="020B0404020203020204" pitchFamily="34" charset="0"/>
              </a:rPr>
              <a:t>1</a:t>
            </a:r>
          </a:p>
          <a:p>
            <a:pPr algn="ctr">
              <a:spcBef>
                <a:spcPts val="600"/>
              </a:spcBef>
            </a:pPr>
            <a:r>
              <a:rPr lang="en-US" dirty="0">
                <a:solidFill>
                  <a:prstClr val="white"/>
                </a:solidFill>
                <a:latin typeface="Segoe UI"/>
                <a:ea typeface="Intel Clear Light" panose="020B0404020203020204" pitchFamily="34" charset="0"/>
                <a:cs typeface="Intel Clear Light" panose="020B0404020203020204" pitchFamily="34" charset="0"/>
              </a:rPr>
              <a:t>30% </a:t>
            </a:r>
            <a:r>
              <a:rPr lang="en-US" sz="1400" dirty="0">
                <a:solidFill>
                  <a:prstClr val="white"/>
                </a:solidFill>
                <a:latin typeface="Segoe UI"/>
                <a:ea typeface="Intel Clear Light" panose="020B0404020203020204" pitchFamily="34" charset="0"/>
                <a:cs typeface="Intel Clear Light" panose="020B0404020203020204" pitchFamily="34" charset="0"/>
              </a:rPr>
              <a:t>lower estimated HW cost per VM</a:t>
            </a:r>
            <a:r>
              <a:rPr lang="en-US" sz="1400" baseline="30000" dirty="0">
                <a:solidFill>
                  <a:prstClr val="white"/>
                </a:solidFill>
                <a:latin typeface="Segoe UI"/>
                <a:ea typeface="Intel Clear Light" panose="020B0404020203020204" pitchFamily="34" charset="0"/>
                <a:cs typeface="Intel Clear Light" panose="020B0404020203020204" pitchFamily="34" charset="0"/>
              </a:rPr>
              <a:t>2</a:t>
            </a:r>
          </a:p>
        </p:txBody>
      </p:sp>
      <p:pic>
        <p:nvPicPr>
          <p:cNvPr id="141" name="Picture 140">
            <a:extLst>
              <a:ext uri="{FF2B5EF4-FFF2-40B4-BE49-F238E27FC236}">
                <a16:creationId xmlns:a16="http://schemas.microsoft.com/office/drawing/2014/main" id="{7B5A6C6F-B7AA-F04F-82DA-1E918C73F03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41497" y="1499136"/>
            <a:ext cx="279133" cy="285874"/>
          </a:xfrm>
          <a:prstGeom prst="rect">
            <a:avLst/>
          </a:prstGeom>
        </p:spPr>
      </p:pic>
      <p:sp>
        <p:nvSpPr>
          <p:cNvPr id="142" name="Rectangle 141">
            <a:extLst>
              <a:ext uri="{FF2B5EF4-FFF2-40B4-BE49-F238E27FC236}">
                <a16:creationId xmlns:a16="http://schemas.microsoft.com/office/drawing/2014/main" id="{B0891601-D8D9-774B-974A-7FEEFD7C54B4}"/>
              </a:ext>
            </a:extLst>
          </p:cNvPr>
          <p:cNvSpPr/>
          <p:nvPr/>
        </p:nvSpPr>
        <p:spPr>
          <a:xfrm>
            <a:off x="4210524" y="1733102"/>
            <a:ext cx="3341077" cy="707886"/>
          </a:xfrm>
          <a:prstGeom prst="rect">
            <a:avLst/>
          </a:prstGeom>
        </p:spPr>
        <p:txBody>
          <a:bodyPr wrap="square">
            <a:spAutoFit/>
          </a:bodyPr>
          <a:lstStyle/>
          <a:p>
            <a:pPr algn="ctr" defTabSz="457189"/>
            <a:r>
              <a:rPr lang="en-US" sz="2000" dirty="0">
                <a:solidFill>
                  <a:srgbClr val="0071C5"/>
                </a:solidFill>
              </a:rPr>
              <a:t>22</a:t>
            </a:r>
            <a:r>
              <a:rPr lang="en-US" sz="1200" dirty="0">
                <a:solidFill>
                  <a:prstClr val="black">
                    <a:lumMod val="65000"/>
                    <a:lumOff val="35000"/>
                  </a:prstClr>
                </a:solidFill>
              </a:rPr>
              <a:t> Microsoft SQL VM instances with DRAM memory at </a:t>
            </a:r>
            <a:r>
              <a:rPr lang="en-US" sz="2000" dirty="0">
                <a:solidFill>
                  <a:srgbClr val="0071C5"/>
                </a:solidFill>
              </a:rPr>
              <a:t>~$1,588 </a:t>
            </a:r>
            <a:r>
              <a:rPr lang="en-US" sz="1200" dirty="0">
                <a:solidFill>
                  <a:prstClr val="black">
                    <a:lumMod val="65000"/>
                    <a:lumOff val="35000"/>
                  </a:prstClr>
                </a:solidFill>
              </a:rPr>
              <a:t>USD per VM</a:t>
            </a:r>
          </a:p>
        </p:txBody>
      </p:sp>
      <p:grpSp>
        <p:nvGrpSpPr>
          <p:cNvPr id="143" name="Group 142">
            <a:extLst>
              <a:ext uri="{FF2B5EF4-FFF2-40B4-BE49-F238E27FC236}">
                <a16:creationId xmlns:a16="http://schemas.microsoft.com/office/drawing/2014/main" id="{2ADCF910-8C5B-1C4D-BFFB-F28DD9EB2724}"/>
              </a:ext>
            </a:extLst>
          </p:cNvPr>
          <p:cNvGrpSpPr/>
          <p:nvPr/>
        </p:nvGrpSpPr>
        <p:grpSpPr>
          <a:xfrm>
            <a:off x="4828967" y="2581369"/>
            <a:ext cx="2129023" cy="345899"/>
            <a:chOff x="5980464" y="2658584"/>
            <a:chExt cx="2129023" cy="345899"/>
          </a:xfrm>
        </p:grpSpPr>
        <p:pic>
          <p:nvPicPr>
            <p:cNvPr id="144" name="Picture 143">
              <a:extLst>
                <a:ext uri="{FF2B5EF4-FFF2-40B4-BE49-F238E27FC236}">
                  <a16:creationId xmlns:a16="http://schemas.microsoft.com/office/drawing/2014/main" id="{4D82387D-CFD3-194E-A8D9-608C0540681E}"/>
                </a:ext>
              </a:extLst>
            </p:cNvPr>
            <p:cNvPicPr>
              <a:picLocks noChangeAspect="1"/>
            </p:cNvPicPr>
            <p:nvPr/>
          </p:nvPicPr>
          <p:blipFill>
            <a:blip r:embed="rId6"/>
            <a:stretch>
              <a:fillRect/>
            </a:stretch>
          </p:blipFill>
          <p:spPr>
            <a:xfrm>
              <a:off x="6671462" y="2689919"/>
              <a:ext cx="1438025" cy="278743"/>
            </a:xfrm>
            <a:prstGeom prst="rect">
              <a:avLst/>
            </a:prstGeom>
          </p:spPr>
        </p:pic>
        <p:pic>
          <p:nvPicPr>
            <p:cNvPr id="145" name="Picture 144">
              <a:extLst>
                <a:ext uri="{FF2B5EF4-FFF2-40B4-BE49-F238E27FC236}">
                  <a16:creationId xmlns:a16="http://schemas.microsoft.com/office/drawing/2014/main" id="{7CB06ACC-5C3E-C444-AEBE-35C6FED1505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80464" y="2658584"/>
              <a:ext cx="337742" cy="345899"/>
            </a:xfrm>
            <a:prstGeom prst="rect">
              <a:avLst/>
            </a:prstGeom>
          </p:spPr>
        </p:pic>
        <p:sp>
          <p:nvSpPr>
            <p:cNvPr id="146" name="Plus 145">
              <a:extLst>
                <a:ext uri="{FF2B5EF4-FFF2-40B4-BE49-F238E27FC236}">
                  <a16:creationId xmlns:a16="http://schemas.microsoft.com/office/drawing/2014/main" id="{40719047-282A-884D-9F98-78018B8531C4}"/>
                </a:ext>
              </a:extLst>
            </p:cNvPr>
            <p:cNvSpPr/>
            <p:nvPr/>
          </p:nvSpPr>
          <p:spPr>
            <a:xfrm>
              <a:off x="6423108" y="2737802"/>
              <a:ext cx="165211" cy="178705"/>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grpSp>
    </p:spTree>
    <p:custDataLst>
      <p:tags r:id="rId1"/>
    </p:custDataLst>
    <p:extLst>
      <p:ext uri="{BB962C8B-B14F-4D97-AF65-F5344CB8AC3E}">
        <p14:creationId xmlns:p14="http://schemas.microsoft.com/office/powerpoint/2010/main" val="15924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Intel® Select Solutions</a:t>
            </a:r>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028" y="3579559"/>
            <a:ext cx="1987154" cy="599414"/>
          </a:xfrm>
          <a:prstGeom prst="rect">
            <a:avLst/>
          </a:prstGeom>
          <a:effectLst>
            <a:outerShdw blurRad="50800" dist="50800" dir="5400000" algn="ctr" rotWithShape="0">
              <a:schemeClr val="tx1"/>
            </a:outerShdw>
          </a:effectLst>
        </p:spPr>
      </p:pic>
      <p:grpSp>
        <p:nvGrpSpPr>
          <p:cNvPr id="47" name="Group 46"/>
          <p:cNvGrpSpPr/>
          <p:nvPr/>
        </p:nvGrpSpPr>
        <p:grpSpPr>
          <a:xfrm>
            <a:off x="5706744" y="1604267"/>
            <a:ext cx="2616707" cy="707223"/>
            <a:chOff x="427738" y="3822945"/>
            <a:chExt cx="3488943" cy="942964"/>
          </a:xfrm>
        </p:grpSpPr>
        <p:sp>
          <p:nvSpPr>
            <p:cNvPr id="48" name="TextBox 47"/>
            <p:cNvSpPr txBox="1"/>
            <p:nvPr/>
          </p:nvSpPr>
          <p:spPr>
            <a:xfrm>
              <a:off x="427738" y="3902938"/>
              <a:ext cx="1690727" cy="862971"/>
            </a:xfrm>
            <a:prstGeom prst="rect">
              <a:avLst/>
            </a:prstGeom>
            <a:noFill/>
          </p:spPr>
          <p:txBody>
            <a:bodyPr wrap="square" rtlCol="0">
              <a:spAutoFit/>
            </a:bodyPr>
            <a:lstStyle>
              <a:defPPr>
                <a:defRPr lang="en-US"/>
              </a:defPPr>
              <a:lvl1pPr algn="ctr">
                <a:lnSpc>
                  <a:spcPct val="75000"/>
                </a:lnSpc>
                <a:defRPr sz="4400">
                  <a:ln w="6350">
                    <a:noFill/>
                  </a:ln>
                  <a:latin typeface="+mj-lt"/>
                  <a:ea typeface="+mj-ea"/>
                  <a:cs typeface="+mj-cs"/>
                </a:defRPr>
              </a:lvl1p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4800" b="0" i="0" u="none" strike="noStrike" kern="1200" cap="none" spc="0" normalizeH="0" baseline="0" noProof="0" dirty="0">
                  <a:ln w="12700">
                    <a:gradFill flip="none" rotWithShape="1">
                      <a:gsLst>
                        <a:gs pos="0">
                          <a:srgbClr val="0071C5">
                            <a:lumMod val="5000"/>
                            <a:lumOff val="95000"/>
                          </a:srgbClr>
                        </a:gs>
                        <a:gs pos="65000">
                          <a:srgbClr val="003C71">
                            <a:lumMod val="40000"/>
                            <a:lumOff val="60000"/>
                          </a:srgbClr>
                        </a:gs>
                        <a:gs pos="100000">
                          <a:srgbClr val="0071C5">
                            <a:lumMod val="99000"/>
                            <a:alpha val="0"/>
                          </a:srgbClr>
                        </a:gs>
                      </a:gsLst>
                      <a:lin ang="4800000" scaled="0"/>
                      <a:tileRect/>
                    </a:gradFill>
                  </a:ln>
                  <a:solidFill>
                    <a:srgbClr val="000000"/>
                  </a:solidFill>
                  <a:effectLst>
                    <a:outerShdw blurRad="203200" algn="ctr" rotWithShape="0">
                      <a:srgbClr val="5EF4F7">
                        <a:alpha val="33000"/>
                      </a:srgbClr>
                    </a:outerShdw>
                  </a:effectLst>
                  <a:uLnTx/>
                  <a:uFillTx/>
                  <a:latin typeface="Segoe UI"/>
                  <a:ea typeface="+mj-ea"/>
                  <a:cs typeface="+mj-cs"/>
                </a:rPr>
                <a:t>&gt;50</a:t>
              </a:r>
            </a:p>
          </p:txBody>
        </p:sp>
        <p:sp>
          <p:nvSpPr>
            <p:cNvPr id="49" name="Rectangle 48"/>
            <p:cNvSpPr/>
            <p:nvPr/>
          </p:nvSpPr>
          <p:spPr>
            <a:xfrm>
              <a:off x="2028123" y="3822945"/>
              <a:ext cx="1888558" cy="7436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685800" rtl="0" eaLnBrk="1" fontAlgn="auto" latinLnBrk="0" hangingPunct="1">
                <a:lnSpc>
                  <a:spcPct val="80000"/>
                </a:lnSpc>
                <a:spcBef>
                  <a:spcPts val="0"/>
                </a:spcBef>
                <a:spcAft>
                  <a:spcPts val="0"/>
                </a:spcAft>
                <a:buClrTx/>
                <a:buSzTx/>
                <a:buFontTx/>
                <a:buNone/>
                <a:tabLst/>
                <a:defRPr/>
              </a:pPr>
              <a:r>
                <a:rPr kumimoji="0" lang="en-US" sz="1800" b="0" i="0" u="none" strike="noStrike" kern="1200" cap="all" spc="0" normalizeH="0" baseline="0" noProof="0" dirty="0">
                  <a:ln>
                    <a:noFill/>
                  </a:ln>
                  <a:solidFill>
                    <a:srgbClr val="000000"/>
                  </a:solidFill>
                  <a:effectLst/>
                  <a:uLnTx/>
                  <a:uFillTx/>
                  <a:latin typeface="Segoe UI"/>
                  <a:ea typeface="+mn-ea"/>
                  <a:cs typeface="+mn-cs"/>
                </a:rPr>
                <a:t>Verified Partner Solutions</a:t>
              </a:r>
            </a:p>
          </p:txBody>
        </p:sp>
      </p:grpSp>
      <p:grpSp>
        <p:nvGrpSpPr>
          <p:cNvPr id="15" name="Group 14"/>
          <p:cNvGrpSpPr/>
          <p:nvPr/>
        </p:nvGrpSpPr>
        <p:grpSpPr>
          <a:xfrm>
            <a:off x="329079" y="1192787"/>
            <a:ext cx="3578757" cy="822960"/>
            <a:chOff x="610658" y="1831603"/>
            <a:chExt cx="4771676" cy="1097280"/>
          </a:xfrm>
        </p:grpSpPr>
        <p:sp>
          <p:nvSpPr>
            <p:cNvPr id="51" name="Rectangle 50"/>
            <p:cNvSpPr/>
            <p:nvPr/>
          </p:nvSpPr>
          <p:spPr>
            <a:xfrm>
              <a:off x="610658" y="2156876"/>
              <a:ext cx="1576281" cy="5745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BOOST</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uLnTx/>
                  <a:uFillTx/>
                  <a:latin typeface="Segoe UI"/>
                  <a:ea typeface="Intel Clear Pro" panose="020B0804020202060201" pitchFamily="34" charset="0"/>
                  <a:cs typeface="Intel Clear Pro" panose="020B0804020202060201" pitchFamily="34" charset="0"/>
                </a:rPr>
                <a:t>IT Velocity</a:t>
              </a:r>
            </a:p>
          </p:txBody>
        </p:sp>
        <p:grpSp>
          <p:nvGrpSpPr>
            <p:cNvPr id="13" name="Group 12"/>
            <p:cNvGrpSpPr/>
            <p:nvPr/>
          </p:nvGrpSpPr>
          <p:grpSpPr>
            <a:xfrm>
              <a:off x="2186940" y="1831603"/>
              <a:ext cx="3195394" cy="1097280"/>
              <a:chOff x="2209800" y="2077159"/>
              <a:chExt cx="3195394" cy="1097280"/>
            </a:xfrm>
          </p:grpSpPr>
          <p:sp>
            <p:nvSpPr>
              <p:cNvPr id="53" name="Rectangle 52"/>
              <p:cNvSpPr/>
              <p:nvPr/>
            </p:nvSpPr>
            <p:spPr>
              <a:xfrm>
                <a:off x="2209800" y="2077159"/>
                <a:ext cx="3195394" cy="1096391"/>
              </a:xfrm>
              <a:prstGeom prst="rect">
                <a:avLst/>
              </a:prstGeom>
              <a:gradFill flip="none" rotWithShape="1">
                <a:gsLst>
                  <a:gs pos="51000">
                    <a:srgbClr val="0070C0"/>
                  </a:gs>
                  <a:gs pos="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with pre-defined and verified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infrastructure solution stacks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available from a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range of partners</a:t>
                </a:r>
              </a:p>
            </p:txBody>
          </p:sp>
          <p:cxnSp>
            <p:nvCxnSpPr>
              <p:cNvPr id="9" name="Straight Connector 8"/>
              <p:cNvCxnSpPr/>
              <p:nvPr/>
            </p:nvCxnSpPr>
            <p:spPr>
              <a:xfrm>
                <a:off x="2209800" y="2077159"/>
                <a:ext cx="0" cy="1097280"/>
              </a:xfrm>
              <a:prstGeom prst="line">
                <a:avLst/>
              </a:prstGeom>
              <a:ln w="12700" cap="rnd">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4" name="Group 13"/>
          <p:cNvGrpSpPr/>
          <p:nvPr/>
        </p:nvGrpSpPr>
        <p:grpSpPr>
          <a:xfrm>
            <a:off x="1627232" y="2394329"/>
            <a:ext cx="4698453" cy="822960"/>
            <a:chOff x="2048816" y="3433214"/>
            <a:chExt cx="6264604" cy="1097280"/>
          </a:xfrm>
        </p:grpSpPr>
        <p:sp>
          <p:nvSpPr>
            <p:cNvPr id="57" name="Rectangle 56"/>
            <p:cNvSpPr/>
            <p:nvPr/>
          </p:nvSpPr>
          <p:spPr>
            <a:xfrm>
              <a:off x="2048816" y="3636399"/>
              <a:ext cx="3164915" cy="8617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INCREASE</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uLnTx/>
                  <a:uFillTx/>
                  <a:latin typeface="Segoe UI"/>
                  <a:ea typeface="Intel Clear Pro" panose="020B0804020202060201" pitchFamily="34" charset="0"/>
                  <a:cs typeface="Intel Clear Pro" panose="020B0804020202060201" pitchFamily="34" charset="0"/>
                </a:rPr>
                <a:t>System Level Performance </a:t>
              </a:r>
            </a:p>
          </p:txBody>
        </p:sp>
        <p:grpSp>
          <p:nvGrpSpPr>
            <p:cNvPr id="12" name="Group 11"/>
            <p:cNvGrpSpPr/>
            <p:nvPr/>
          </p:nvGrpSpPr>
          <p:grpSpPr>
            <a:xfrm>
              <a:off x="5213731" y="3433214"/>
              <a:ext cx="3099689" cy="1097280"/>
              <a:chOff x="4352671" y="3349682"/>
              <a:chExt cx="3099689" cy="1097280"/>
            </a:xfrm>
          </p:grpSpPr>
          <p:sp>
            <p:nvSpPr>
              <p:cNvPr id="59" name="Rectangle 58"/>
              <p:cNvSpPr/>
              <p:nvPr/>
            </p:nvSpPr>
            <p:spPr>
              <a:xfrm>
                <a:off x="4352671" y="3349682"/>
                <a:ext cx="3099689" cy="1097280"/>
              </a:xfrm>
              <a:prstGeom prst="rect">
                <a:avLst/>
              </a:prstGeom>
              <a:gradFill flip="none" rotWithShape="1">
                <a:gsLst>
                  <a:gs pos="51000">
                    <a:srgbClr val="0070C0"/>
                  </a:gs>
                  <a:gs pos="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with highly optimized configurations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of industry-leading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intel data center technologies </a:t>
                </a:r>
              </a:p>
            </p:txBody>
          </p:sp>
          <p:cxnSp>
            <p:nvCxnSpPr>
              <p:cNvPr id="68" name="Straight Connector 67"/>
              <p:cNvCxnSpPr/>
              <p:nvPr/>
            </p:nvCxnSpPr>
            <p:spPr>
              <a:xfrm>
                <a:off x="4352671" y="3349682"/>
                <a:ext cx="0" cy="1097280"/>
              </a:xfrm>
              <a:prstGeom prst="line">
                <a:avLst/>
              </a:prstGeom>
              <a:ln w="12700" cap="rnd">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6" name="Group 15"/>
          <p:cNvGrpSpPr/>
          <p:nvPr/>
        </p:nvGrpSpPr>
        <p:grpSpPr>
          <a:xfrm>
            <a:off x="3907837" y="3595871"/>
            <a:ext cx="4465071" cy="822960"/>
            <a:chOff x="5565325" y="5035714"/>
            <a:chExt cx="5770437" cy="1097280"/>
          </a:xfrm>
        </p:grpSpPr>
        <p:sp>
          <p:nvSpPr>
            <p:cNvPr id="63" name="Rectangle 62"/>
            <p:cNvSpPr/>
            <p:nvPr/>
          </p:nvSpPr>
          <p:spPr>
            <a:xfrm>
              <a:off x="5565325" y="5188630"/>
              <a:ext cx="2748096" cy="91922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4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UNPARALLELED</a:t>
              </a:r>
              <a:endParaRPr kumimoji="0" lang="en-US" sz="18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endParaRP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uLnTx/>
                  <a:uFillTx/>
                  <a:latin typeface="Segoe UI"/>
                  <a:ea typeface="Intel Clear Pro" panose="020B0804020202060201" pitchFamily="34" charset="0"/>
                  <a:cs typeface="Intel Clear Pro" panose="020B0804020202060201" pitchFamily="34" charset="0"/>
                </a:rPr>
                <a:t> HW / SW Ecosystem</a:t>
              </a:r>
            </a:p>
          </p:txBody>
        </p:sp>
        <p:grpSp>
          <p:nvGrpSpPr>
            <p:cNvPr id="11" name="Group 10"/>
            <p:cNvGrpSpPr/>
            <p:nvPr/>
          </p:nvGrpSpPr>
          <p:grpSpPr>
            <a:xfrm>
              <a:off x="8313420" y="5035714"/>
              <a:ext cx="3022342" cy="1097280"/>
              <a:chOff x="8201336" y="3823740"/>
              <a:chExt cx="3022342" cy="1097280"/>
            </a:xfrm>
          </p:grpSpPr>
          <p:sp>
            <p:nvSpPr>
              <p:cNvPr id="65" name="Rectangle 64"/>
              <p:cNvSpPr/>
              <p:nvPr/>
            </p:nvSpPr>
            <p:spPr>
              <a:xfrm>
                <a:off x="8201336" y="3823740"/>
                <a:ext cx="3022342" cy="1097280"/>
              </a:xfrm>
              <a:prstGeom prst="rect">
                <a:avLst/>
              </a:prstGeom>
              <a:gradFill flip="none" rotWithShape="1">
                <a:gsLst>
                  <a:gs pos="51000">
                    <a:srgbClr val="0070C0"/>
                  </a:gs>
                  <a:gs pos="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to accelerate your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pace of innovation across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critical business workloads</a:t>
                </a:r>
              </a:p>
            </p:txBody>
          </p:sp>
          <p:cxnSp>
            <p:nvCxnSpPr>
              <p:cNvPr id="69" name="Straight Connector 68"/>
              <p:cNvCxnSpPr/>
              <p:nvPr/>
            </p:nvCxnSpPr>
            <p:spPr>
              <a:xfrm>
                <a:off x="8201336" y="3823740"/>
                <a:ext cx="0" cy="1097280"/>
              </a:xfrm>
              <a:prstGeom prst="line">
                <a:avLst/>
              </a:prstGeom>
              <a:ln w="12700" cap="rnd">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grpSp>
      </p:grpSp>
      <p:sp>
        <p:nvSpPr>
          <p:cNvPr id="3" name="TextBox 2"/>
          <p:cNvSpPr txBox="1"/>
          <p:nvPr/>
        </p:nvSpPr>
        <p:spPr>
          <a:xfrm>
            <a:off x="322028" y="4311567"/>
            <a:ext cx="2355132" cy="253916"/>
          </a:xfrm>
          <a:prstGeom prst="rect">
            <a:avLst/>
          </a:prstGeom>
          <a:noFill/>
        </p:spPr>
        <p:txBody>
          <a:bodyPr wrap="none" rtlCol="0">
            <a:spAutoFit/>
          </a:bodyPr>
          <a:lstStyle/>
          <a:p>
            <a:r>
              <a:rPr lang="en-US" sz="1050" dirty="0"/>
              <a:t>http://www.intel.com/selectsolutions</a:t>
            </a:r>
          </a:p>
        </p:txBody>
      </p:sp>
    </p:spTree>
    <p:custDataLst>
      <p:tags r:id="rId1"/>
    </p:custDataLst>
    <p:extLst>
      <p:ext uri="{BB962C8B-B14F-4D97-AF65-F5344CB8AC3E}">
        <p14:creationId xmlns:p14="http://schemas.microsoft.com/office/powerpoint/2010/main" val="1625434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028" y="251227"/>
            <a:ext cx="8480066" cy="612956"/>
          </a:xfrm>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Making workload acceleration Easy With</a:t>
            </a:r>
            <a:b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br>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Intel® Select Solutions</a:t>
            </a:r>
          </a:p>
        </p:txBody>
      </p:sp>
      <p:sp>
        <p:nvSpPr>
          <p:cNvPr id="3" name="TextBox 2"/>
          <p:cNvSpPr txBox="1"/>
          <p:nvPr/>
        </p:nvSpPr>
        <p:spPr>
          <a:xfrm>
            <a:off x="6025846" y="4806390"/>
            <a:ext cx="1712257" cy="213585"/>
          </a:xfrm>
          <a:prstGeom prst="rect">
            <a:avLst/>
          </a:prstGeom>
          <a:noFill/>
        </p:spPr>
        <p:txBody>
          <a:bodyPr wrap="square" rtlCol="0">
            <a:sp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788" b="0" i="0" u="none" strike="noStrike" kern="1200" cap="all"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iNTEL.COM/SELECTSOLUTIONS</a:t>
            </a:r>
          </a:p>
        </p:txBody>
      </p:sp>
      <p:grpSp>
        <p:nvGrpSpPr>
          <p:cNvPr id="10" name="Group 4">
            <a:extLst>
              <a:ext uri="{FF2B5EF4-FFF2-40B4-BE49-F238E27FC236}">
                <a16:creationId xmlns:a16="http://schemas.microsoft.com/office/drawing/2014/main" id="{33066DE3-225E-4CD2-8081-9C1113BC4D94}"/>
              </a:ext>
            </a:extLst>
          </p:cNvPr>
          <p:cNvGrpSpPr>
            <a:grpSpLocks noChangeAspect="1"/>
          </p:cNvGrpSpPr>
          <p:nvPr/>
        </p:nvGrpSpPr>
        <p:grpSpPr bwMode="auto">
          <a:xfrm>
            <a:off x="4274010" y="1386665"/>
            <a:ext cx="351600" cy="411480"/>
            <a:chOff x="1254" y="-530"/>
            <a:chExt cx="1879" cy="2199"/>
          </a:xfrm>
          <a:solidFill>
            <a:srgbClr val="FFFFFF"/>
          </a:solidFill>
        </p:grpSpPr>
        <p:sp>
          <p:nvSpPr>
            <p:cNvPr id="11" name="Freeform 5">
              <a:extLst>
                <a:ext uri="{FF2B5EF4-FFF2-40B4-BE49-F238E27FC236}">
                  <a16:creationId xmlns:a16="http://schemas.microsoft.com/office/drawing/2014/main" id="{B529CBE3-13CB-4669-9924-8FDC5F61FCC9}"/>
                </a:ext>
              </a:extLst>
            </p:cNvPr>
            <p:cNvSpPr>
              <a:spLocks noEditPoints="1"/>
            </p:cNvSpPr>
            <p:nvPr/>
          </p:nvSpPr>
          <p:spPr bwMode="auto">
            <a:xfrm>
              <a:off x="2172" y="-530"/>
              <a:ext cx="961" cy="2199"/>
            </a:xfrm>
            <a:custGeom>
              <a:avLst/>
              <a:gdLst>
                <a:gd name="T0" fmla="*/ 276 w 816"/>
                <a:gd name="T1" fmla="*/ 1867 h 1867"/>
                <a:gd name="T2" fmla="*/ 71 w 816"/>
                <a:gd name="T3" fmla="*/ 1867 h 1867"/>
                <a:gd name="T4" fmla="*/ 6 w 816"/>
                <a:gd name="T5" fmla="*/ 1807 h 1867"/>
                <a:gd name="T6" fmla="*/ 1 w 816"/>
                <a:gd name="T7" fmla="*/ 1791 h 1867"/>
                <a:gd name="T8" fmla="*/ 0 w 816"/>
                <a:gd name="T9" fmla="*/ 1785 h 1867"/>
                <a:gd name="T10" fmla="*/ 0 w 816"/>
                <a:gd name="T11" fmla="*/ 80 h 1867"/>
                <a:gd name="T12" fmla="*/ 80 w 816"/>
                <a:gd name="T13" fmla="*/ 0 h 1867"/>
                <a:gd name="T14" fmla="*/ 216 w 816"/>
                <a:gd name="T15" fmla="*/ 0 h 1867"/>
                <a:gd name="T16" fmla="*/ 283 w 816"/>
                <a:gd name="T17" fmla="*/ 68 h 1867"/>
                <a:gd name="T18" fmla="*/ 372 w 816"/>
                <a:gd name="T19" fmla="*/ 68 h 1867"/>
                <a:gd name="T20" fmla="*/ 634 w 816"/>
                <a:gd name="T21" fmla="*/ 330 h 1867"/>
                <a:gd name="T22" fmla="*/ 634 w 816"/>
                <a:gd name="T23" fmla="*/ 444 h 1867"/>
                <a:gd name="T24" fmla="*/ 727 w 816"/>
                <a:gd name="T25" fmla="*/ 537 h 1867"/>
                <a:gd name="T26" fmla="*/ 727 w 816"/>
                <a:gd name="T27" fmla="*/ 652 h 1867"/>
                <a:gd name="T28" fmla="*/ 816 w 816"/>
                <a:gd name="T29" fmla="*/ 741 h 1867"/>
                <a:gd name="T30" fmla="*/ 816 w 816"/>
                <a:gd name="T31" fmla="*/ 1143 h 1867"/>
                <a:gd name="T32" fmla="*/ 760 w 816"/>
                <a:gd name="T33" fmla="*/ 1199 h 1867"/>
                <a:gd name="T34" fmla="*/ 760 w 816"/>
                <a:gd name="T35" fmla="*/ 1433 h 1867"/>
                <a:gd name="T36" fmla="*/ 686 w 816"/>
                <a:gd name="T37" fmla="*/ 1507 h 1867"/>
                <a:gd name="T38" fmla="*/ 686 w 816"/>
                <a:gd name="T39" fmla="*/ 1581 h 1867"/>
                <a:gd name="T40" fmla="*/ 514 w 816"/>
                <a:gd name="T41" fmla="*/ 1752 h 1867"/>
                <a:gd name="T42" fmla="*/ 392 w 816"/>
                <a:gd name="T43" fmla="*/ 1752 h 1867"/>
                <a:gd name="T44" fmla="*/ 276 w 816"/>
                <a:gd name="T45" fmla="*/ 1867 h 1867"/>
                <a:gd name="T46" fmla="*/ 85 w 816"/>
                <a:gd name="T47" fmla="*/ 1831 h 1867"/>
                <a:gd name="T48" fmla="*/ 261 w 816"/>
                <a:gd name="T49" fmla="*/ 1831 h 1867"/>
                <a:gd name="T50" fmla="*/ 377 w 816"/>
                <a:gd name="T51" fmla="*/ 1716 h 1867"/>
                <a:gd name="T52" fmla="*/ 499 w 816"/>
                <a:gd name="T53" fmla="*/ 1716 h 1867"/>
                <a:gd name="T54" fmla="*/ 650 w 816"/>
                <a:gd name="T55" fmla="*/ 1566 h 1867"/>
                <a:gd name="T56" fmla="*/ 650 w 816"/>
                <a:gd name="T57" fmla="*/ 1492 h 1867"/>
                <a:gd name="T58" fmla="*/ 724 w 816"/>
                <a:gd name="T59" fmla="*/ 1418 h 1867"/>
                <a:gd name="T60" fmla="*/ 724 w 816"/>
                <a:gd name="T61" fmla="*/ 1184 h 1867"/>
                <a:gd name="T62" fmla="*/ 780 w 816"/>
                <a:gd name="T63" fmla="*/ 1128 h 1867"/>
                <a:gd name="T64" fmla="*/ 780 w 816"/>
                <a:gd name="T65" fmla="*/ 756 h 1867"/>
                <a:gd name="T66" fmla="*/ 691 w 816"/>
                <a:gd name="T67" fmla="*/ 667 h 1867"/>
                <a:gd name="T68" fmla="*/ 691 w 816"/>
                <a:gd name="T69" fmla="*/ 552 h 1867"/>
                <a:gd name="T70" fmla="*/ 598 w 816"/>
                <a:gd name="T71" fmla="*/ 459 h 1867"/>
                <a:gd name="T72" fmla="*/ 598 w 816"/>
                <a:gd name="T73" fmla="*/ 345 h 1867"/>
                <a:gd name="T74" fmla="*/ 357 w 816"/>
                <a:gd name="T75" fmla="*/ 104 h 1867"/>
                <a:gd name="T76" fmla="*/ 268 w 816"/>
                <a:gd name="T77" fmla="*/ 104 h 1867"/>
                <a:gd name="T78" fmla="*/ 201 w 816"/>
                <a:gd name="T79" fmla="*/ 36 h 1867"/>
                <a:gd name="T80" fmla="*/ 95 w 816"/>
                <a:gd name="T81" fmla="*/ 36 h 1867"/>
                <a:gd name="T82" fmla="*/ 36 w 816"/>
                <a:gd name="T83" fmla="*/ 95 h 1867"/>
                <a:gd name="T84" fmla="*/ 36 w 816"/>
                <a:gd name="T85" fmla="*/ 1785 h 1867"/>
                <a:gd name="T86" fmla="*/ 36 w 816"/>
                <a:gd name="T87" fmla="*/ 1786 h 1867"/>
                <a:gd name="T88" fmla="*/ 85 w 816"/>
                <a:gd name="T89" fmla="*/ 1831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6" h="1867">
                  <a:moveTo>
                    <a:pt x="276" y="1867"/>
                  </a:moveTo>
                  <a:cubicBezTo>
                    <a:pt x="71" y="1867"/>
                    <a:pt x="71" y="1867"/>
                    <a:pt x="71" y="1867"/>
                  </a:cubicBezTo>
                  <a:cubicBezTo>
                    <a:pt x="6" y="1807"/>
                    <a:pt x="6" y="1807"/>
                    <a:pt x="6" y="1807"/>
                  </a:cubicBezTo>
                  <a:cubicBezTo>
                    <a:pt x="1" y="1803"/>
                    <a:pt x="0" y="1797"/>
                    <a:pt x="1" y="1791"/>
                  </a:cubicBezTo>
                  <a:cubicBezTo>
                    <a:pt x="0" y="1789"/>
                    <a:pt x="0" y="1787"/>
                    <a:pt x="0" y="1785"/>
                  </a:cubicBezTo>
                  <a:cubicBezTo>
                    <a:pt x="0" y="80"/>
                    <a:pt x="0" y="80"/>
                    <a:pt x="0" y="80"/>
                  </a:cubicBezTo>
                  <a:cubicBezTo>
                    <a:pt x="80" y="0"/>
                    <a:pt x="80" y="0"/>
                    <a:pt x="80" y="0"/>
                  </a:cubicBezTo>
                  <a:cubicBezTo>
                    <a:pt x="216" y="0"/>
                    <a:pt x="216" y="0"/>
                    <a:pt x="216" y="0"/>
                  </a:cubicBezTo>
                  <a:cubicBezTo>
                    <a:pt x="283" y="68"/>
                    <a:pt x="283" y="68"/>
                    <a:pt x="283" y="68"/>
                  </a:cubicBezTo>
                  <a:cubicBezTo>
                    <a:pt x="372" y="68"/>
                    <a:pt x="372" y="68"/>
                    <a:pt x="372" y="68"/>
                  </a:cubicBezTo>
                  <a:cubicBezTo>
                    <a:pt x="634" y="330"/>
                    <a:pt x="634" y="330"/>
                    <a:pt x="634" y="330"/>
                  </a:cubicBezTo>
                  <a:cubicBezTo>
                    <a:pt x="634" y="444"/>
                    <a:pt x="634" y="444"/>
                    <a:pt x="634" y="444"/>
                  </a:cubicBezTo>
                  <a:cubicBezTo>
                    <a:pt x="727" y="537"/>
                    <a:pt x="727" y="537"/>
                    <a:pt x="727" y="537"/>
                  </a:cubicBezTo>
                  <a:cubicBezTo>
                    <a:pt x="727" y="652"/>
                    <a:pt x="727" y="652"/>
                    <a:pt x="727" y="652"/>
                  </a:cubicBezTo>
                  <a:cubicBezTo>
                    <a:pt x="816" y="741"/>
                    <a:pt x="816" y="741"/>
                    <a:pt x="816" y="741"/>
                  </a:cubicBezTo>
                  <a:cubicBezTo>
                    <a:pt x="816" y="1143"/>
                    <a:pt x="816" y="1143"/>
                    <a:pt x="816" y="1143"/>
                  </a:cubicBezTo>
                  <a:cubicBezTo>
                    <a:pt x="760" y="1199"/>
                    <a:pt x="760" y="1199"/>
                    <a:pt x="760" y="1199"/>
                  </a:cubicBezTo>
                  <a:cubicBezTo>
                    <a:pt x="760" y="1433"/>
                    <a:pt x="760" y="1433"/>
                    <a:pt x="760" y="1433"/>
                  </a:cubicBezTo>
                  <a:cubicBezTo>
                    <a:pt x="686" y="1507"/>
                    <a:pt x="686" y="1507"/>
                    <a:pt x="686" y="1507"/>
                  </a:cubicBezTo>
                  <a:cubicBezTo>
                    <a:pt x="686" y="1581"/>
                    <a:pt x="686" y="1581"/>
                    <a:pt x="686" y="1581"/>
                  </a:cubicBezTo>
                  <a:cubicBezTo>
                    <a:pt x="514" y="1752"/>
                    <a:pt x="514" y="1752"/>
                    <a:pt x="514" y="1752"/>
                  </a:cubicBezTo>
                  <a:cubicBezTo>
                    <a:pt x="392" y="1752"/>
                    <a:pt x="392" y="1752"/>
                    <a:pt x="392" y="1752"/>
                  </a:cubicBezTo>
                  <a:lnTo>
                    <a:pt x="276" y="1867"/>
                  </a:lnTo>
                  <a:close/>
                  <a:moveTo>
                    <a:pt x="85" y="1831"/>
                  </a:moveTo>
                  <a:cubicBezTo>
                    <a:pt x="261" y="1831"/>
                    <a:pt x="261" y="1831"/>
                    <a:pt x="261" y="1831"/>
                  </a:cubicBezTo>
                  <a:cubicBezTo>
                    <a:pt x="377" y="1716"/>
                    <a:pt x="377" y="1716"/>
                    <a:pt x="377" y="1716"/>
                  </a:cubicBezTo>
                  <a:cubicBezTo>
                    <a:pt x="499" y="1716"/>
                    <a:pt x="499" y="1716"/>
                    <a:pt x="499" y="1716"/>
                  </a:cubicBezTo>
                  <a:cubicBezTo>
                    <a:pt x="650" y="1566"/>
                    <a:pt x="650" y="1566"/>
                    <a:pt x="650" y="1566"/>
                  </a:cubicBezTo>
                  <a:cubicBezTo>
                    <a:pt x="650" y="1492"/>
                    <a:pt x="650" y="1492"/>
                    <a:pt x="650" y="1492"/>
                  </a:cubicBezTo>
                  <a:cubicBezTo>
                    <a:pt x="724" y="1418"/>
                    <a:pt x="724" y="1418"/>
                    <a:pt x="724" y="1418"/>
                  </a:cubicBezTo>
                  <a:cubicBezTo>
                    <a:pt x="724" y="1184"/>
                    <a:pt x="724" y="1184"/>
                    <a:pt x="724" y="1184"/>
                  </a:cubicBezTo>
                  <a:cubicBezTo>
                    <a:pt x="780" y="1128"/>
                    <a:pt x="780" y="1128"/>
                    <a:pt x="780" y="1128"/>
                  </a:cubicBezTo>
                  <a:cubicBezTo>
                    <a:pt x="780" y="756"/>
                    <a:pt x="780" y="756"/>
                    <a:pt x="780" y="756"/>
                  </a:cubicBezTo>
                  <a:cubicBezTo>
                    <a:pt x="691" y="667"/>
                    <a:pt x="691" y="667"/>
                    <a:pt x="691" y="667"/>
                  </a:cubicBezTo>
                  <a:cubicBezTo>
                    <a:pt x="691" y="552"/>
                    <a:pt x="691" y="552"/>
                    <a:pt x="691" y="552"/>
                  </a:cubicBezTo>
                  <a:cubicBezTo>
                    <a:pt x="598" y="459"/>
                    <a:pt x="598" y="459"/>
                    <a:pt x="598" y="459"/>
                  </a:cubicBezTo>
                  <a:cubicBezTo>
                    <a:pt x="598" y="345"/>
                    <a:pt x="598" y="345"/>
                    <a:pt x="598" y="345"/>
                  </a:cubicBezTo>
                  <a:cubicBezTo>
                    <a:pt x="357" y="104"/>
                    <a:pt x="357" y="104"/>
                    <a:pt x="357" y="104"/>
                  </a:cubicBezTo>
                  <a:cubicBezTo>
                    <a:pt x="268" y="104"/>
                    <a:pt x="268" y="104"/>
                    <a:pt x="268" y="104"/>
                  </a:cubicBezTo>
                  <a:cubicBezTo>
                    <a:pt x="201" y="36"/>
                    <a:pt x="201" y="36"/>
                    <a:pt x="201" y="36"/>
                  </a:cubicBezTo>
                  <a:cubicBezTo>
                    <a:pt x="95" y="36"/>
                    <a:pt x="95" y="36"/>
                    <a:pt x="95" y="36"/>
                  </a:cubicBezTo>
                  <a:cubicBezTo>
                    <a:pt x="36" y="95"/>
                    <a:pt x="36" y="95"/>
                    <a:pt x="36" y="95"/>
                  </a:cubicBezTo>
                  <a:cubicBezTo>
                    <a:pt x="36" y="1785"/>
                    <a:pt x="36" y="1785"/>
                    <a:pt x="36" y="1785"/>
                  </a:cubicBezTo>
                  <a:cubicBezTo>
                    <a:pt x="36" y="1785"/>
                    <a:pt x="36" y="1785"/>
                    <a:pt x="36" y="1786"/>
                  </a:cubicBezTo>
                  <a:lnTo>
                    <a:pt x="85" y="1831"/>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 name="Freeform 6">
              <a:extLst>
                <a:ext uri="{FF2B5EF4-FFF2-40B4-BE49-F238E27FC236}">
                  <a16:creationId xmlns:a16="http://schemas.microsoft.com/office/drawing/2014/main" id="{20A6B6E3-BA01-4B40-AD21-D7C8A6348CE3}"/>
                </a:ext>
              </a:extLst>
            </p:cNvPr>
            <p:cNvSpPr>
              <a:spLocks noEditPoints="1"/>
            </p:cNvSpPr>
            <p:nvPr/>
          </p:nvSpPr>
          <p:spPr bwMode="auto">
            <a:xfrm>
              <a:off x="1254" y="-530"/>
              <a:ext cx="960" cy="2199"/>
            </a:xfrm>
            <a:custGeom>
              <a:avLst/>
              <a:gdLst>
                <a:gd name="T0" fmla="*/ 744 w 816"/>
                <a:gd name="T1" fmla="*/ 1867 h 1867"/>
                <a:gd name="T2" fmla="*/ 539 w 816"/>
                <a:gd name="T3" fmla="*/ 1867 h 1867"/>
                <a:gd name="T4" fmla="*/ 424 w 816"/>
                <a:gd name="T5" fmla="*/ 1752 h 1867"/>
                <a:gd name="T6" fmla="*/ 301 w 816"/>
                <a:gd name="T7" fmla="*/ 1752 h 1867"/>
                <a:gd name="T8" fmla="*/ 130 w 816"/>
                <a:gd name="T9" fmla="*/ 1581 h 1867"/>
                <a:gd name="T10" fmla="*/ 130 w 816"/>
                <a:gd name="T11" fmla="*/ 1507 h 1867"/>
                <a:gd name="T12" fmla="*/ 56 w 816"/>
                <a:gd name="T13" fmla="*/ 1433 h 1867"/>
                <a:gd name="T14" fmla="*/ 56 w 816"/>
                <a:gd name="T15" fmla="*/ 1199 h 1867"/>
                <a:gd name="T16" fmla="*/ 0 w 816"/>
                <a:gd name="T17" fmla="*/ 1143 h 1867"/>
                <a:gd name="T18" fmla="*/ 0 w 816"/>
                <a:gd name="T19" fmla="*/ 741 h 1867"/>
                <a:gd name="T20" fmla="*/ 89 w 816"/>
                <a:gd name="T21" fmla="*/ 652 h 1867"/>
                <a:gd name="T22" fmla="*/ 89 w 816"/>
                <a:gd name="T23" fmla="*/ 537 h 1867"/>
                <a:gd name="T24" fmla="*/ 181 w 816"/>
                <a:gd name="T25" fmla="*/ 444 h 1867"/>
                <a:gd name="T26" fmla="*/ 181 w 816"/>
                <a:gd name="T27" fmla="*/ 330 h 1867"/>
                <a:gd name="T28" fmla="*/ 444 w 816"/>
                <a:gd name="T29" fmla="*/ 68 h 1867"/>
                <a:gd name="T30" fmla="*/ 533 w 816"/>
                <a:gd name="T31" fmla="*/ 68 h 1867"/>
                <a:gd name="T32" fmla="*/ 600 w 816"/>
                <a:gd name="T33" fmla="*/ 0 h 1867"/>
                <a:gd name="T34" fmla="*/ 736 w 816"/>
                <a:gd name="T35" fmla="*/ 0 h 1867"/>
                <a:gd name="T36" fmla="*/ 816 w 816"/>
                <a:gd name="T37" fmla="*/ 80 h 1867"/>
                <a:gd name="T38" fmla="*/ 816 w 816"/>
                <a:gd name="T39" fmla="*/ 1785 h 1867"/>
                <a:gd name="T40" fmla="*/ 815 w 816"/>
                <a:gd name="T41" fmla="*/ 1791 h 1867"/>
                <a:gd name="T42" fmla="*/ 809 w 816"/>
                <a:gd name="T43" fmla="*/ 1807 h 1867"/>
                <a:gd name="T44" fmla="*/ 744 w 816"/>
                <a:gd name="T45" fmla="*/ 1867 h 1867"/>
                <a:gd name="T46" fmla="*/ 554 w 816"/>
                <a:gd name="T47" fmla="*/ 1831 h 1867"/>
                <a:gd name="T48" fmla="*/ 730 w 816"/>
                <a:gd name="T49" fmla="*/ 1831 h 1867"/>
                <a:gd name="T50" fmla="*/ 780 w 816"/>
                <a:gd name="T51" fmla="*/ 1786 h 1867"/>
                <a:gd name="T52" fmla="*/ 780 w 816"/>
                <a:gd name="T53" fmla="*/ 1785 h 1867"/>
                <a:gd name="T54" fmla="*/ 780 w 816"/>
                <a:gd name="T55" fmla="*/ 95 h 1867"/>
                <a:gd name="T56" fmla="*/ 721 w 816"/>
                <a:gd name="T57" fmla="*/ 36 h 1867"/>
                <a:gd name="T58" fmla="*/ 615 w 816"/>
                <a:gd name="T59" fmla="*/ 36 h 1867"/>
                <a:gd name="T60" fmla="*/ 548 w 816"/>
                <a:gd name="T61" fmla="*/ 104 h 1867"/>
                <a:gd name="T62" fmla="*/ 459 w 816"/>
                <a:gd name="T63" fmla="*/ 104 h 1867"/>
                <a:gd name="T64" fmla="*/ 217 w 816"/>
                <a:gd name="T65" fmla="*/ 345 h 1867"/>
                <a:gd name="T66" fmla="*/ 217 w 816"/>
                <a:gd name="T67" fmla="*/ 459 h 1867"/>
                <a:gd name="T68" fmla="*/ 125 w 816"/>
                <a:gd name="T69" fmla="*/ 552 h 1867"/>
                <a:gd name="T70" fmla="*/ 125 w 816"/>
                <a:gd name="T71" fmla="*/ 667 h 1867"/>
                <a:gd name="T72" fmla="*/ 36 w 816"/>
                <a:gd name="T73" fmla="*/ 756 h 1867"/>
                <a:gd name="T74" fmla="*/ 36 w 816"/>
                <a:gd name="T75" fmla="*/ 1128 h 1867"/>
                <a:gd name="T76" fmla="*/ 92 w 816"/>
                <a:gd name="T77" fmla="*/ 1184 h 1867"/>
                <a:gd name="T78" fmla="*/ 92 w 816"/>
                <a:gd name="T79" fmla="*/ 1418 h 1867"/>
                <a:gd name="T80" fmla="*/ 166 w 816"/>
                <a:gd name="T81" fmla="*/ 1492 h 1867"/>
                <a:gd name="T82" fmla="*/ 166 w 816"/>
                <a:gd name="T83" fmla="*/ 1566 h 1867"/>
                <a:gd name="T84" fmla="*/ 316 w 816"/>
                <a:gd name="T85" fmla="*/ 1716 h 1867"/>
                <a:gd name="T86" fmla="*/ 439 w 816"/>
                <a:gd name="T87" fmla="*/ 1716 h 1867"/>
                <a:gd name="T88" fmla="*/ 554 w 816"/>
                <a:gd name="T89" fmla="*/ 1831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6" h="1867">
                  <a:moveTo>
                    <a:pt x="744" y="1867"/>
                  </a:moveTo>
                  <a:cubicBezTo>
                    <a:pt x="539" y="1867"/>
                    <a:pt x="539" y="1867"/>
                    <a:pt x="539" y="1867"/>
                  </a:cubicBezTo>
                  <a:cubicBezTo>
                    <a:pt x="424" y="1752"/>
                    <a:pt x="424" y="1752"/>
                    <a:pt x="424" y="1752"/>
                  </a:cubicBezTo>
                  <a:cubicBezTo>
                    <a:pt x="301" y="1752"/>
                    <a:pt x="301" y="1752"/>
                    <a:pt x="301" y="1752"/>
                  </a:cubicBezTo>
                  <a:cubicBezTo>
                    <a:pt x="130" y="1581"/>
                    <a:pt x="130" y="1581"/>
                    <a:pt x="130" y="1581"/>
                  </a:cubicBezTo>
                  <a:cubicBezTo>
                    <a:pt x="130" y="1507"/>
                    <a:pt x="130" y="1507"/>
                    <a:pt x="130" y="1507"/>
                  </a:cubicBezTo>
                  <a:cubicBezTo>
                    <a:pt x="56" y="1433"/>
                    <a:pt x="56" y="1433"/>
                    <a:pt x="56" y="1433"/>
                  </a:cubicBezTo>
                  <a:cubicBezTo>
                    <a:pt x="56" y="1199"/>
                    <a:pt x="56" y="1199"/>
                    <a:pt x="56" y="1199"/>
                  </a:cubicBezTo>
                  <a:cubicBezTo>
                    <a:pt x="0" y="1143"/>
                    <a:pt x="0" y="1143"/>
                    <a:pt x="0" y="1143"/>
                  </a:cubicBezTo>
                  <a:cubicBezTo>
                    <a:pt x="0" y="741"/>
                    <a:pt x="0" y="741"/>
                    <a:pt x="0" y="741"/>
                  </a:cubicBezTo>
                  <a:cubicBezTo>
                    <a:pt x="89" y="652"/>
                    <a:pt x="89" y="652"/>
                    <a:pt x="89" y="652"/>
                  </a:cubicBezTo>
                  <a:cubicBezTo>
                    <a:pt x="89" y="537"/>
                    <a:pt x="89" y="537"/>
                    <a:pt x="89" y="537"/>
                  </a:cubicBezTo>
                  <a:cubicBezTo>
                    <a:pt x="181" y="444"/>
                    <a:pt x="181" y="444"/>
                    <a:pt x="181" y="444"/>
                  </a:cubicBezTo>
                  <a:cubicBezTo>
                    <a:pt x="181" y="330"/>
                    <a:pt x="181" y="330"/>
                    <a:pt x="181" y="330"/>
                  </a:cubicBezTo>
                  <a:cubicBezTo>
                    <a:pt x="444" y="68"/>
                    <a:pt x="444" y="68"/>
                    <a:pt x="444" y="68"/>
                  </a:cubicBezTo>
                  <a:cubicBezTo>
                    <a:pt x="533" y="68"/>
                    <a:pt x="533" y="68"/>
                    <a:pt x="533" y="68"/>
                  </a:cubicBezTo>
                  <a:cubicBezTo>
                    <a:pt x="600" y="0"/>
                    <a:pt x="600" y="0"/>
                    <a:pt x="600" y="0"/>
                  </a:cubicBezTo>
                  <a:cubicBezTo>
                    <a:pt x="736" y="0"/>
                    <a:pt x="736" y="0"/>
                    <a:pt x="736" y="0"/>
                  </a:cubicBezTo>
                  <a:cubicBezTo>
                    <a:pt x="816" y="80"/>
                    <a:pt x="816" y="80"/>
                    <a:pt x="816" y="80"/>
                  </a:cubicBezTo>
                  <a:cubicBezTo>
                    <a:pt x="816" y="1785"/>
                    <a:pt x="816" y="1785"/>
                    <a:pt x="816" y="1785"/>
                  </a:cubicBezTo>
                  <a:cubicBezTo>
                    <a:pt x="816" y="1787"/>
                    <a:pt x="815" y="1789"/>
                    <a:pt x="815" y="1791"/>
                  </a:cubicBezTo>
                  <a:cubicBezTo>
                    <a:pt x="816" y="1797"/>
                    <a:pt x="814" y="1803"/>
                    <a:pt x="809" y="1807"/>
                  </a:cubicBezTo>
                  <a:lnTo>
                    <a:pt x="744" y="1867"/>
                  </a:lnTo>
                  <a:close/>
                  <a:moveTo>
                    <a:pt x="554" y="1831"/>
                  </a:moveTo>
                  <a:cubicBezTo>
                    <a:pt x="730" y="1831"/>
                    <a:pt x="730" y="1831"/>
                    <a:pt x="730" y="1831"/>
                  </a:cubicBezTo>
                  <a:cubicBezTo>
                    <a:pt x="780" y="1786"/>
                    <a:pt x="780" y="1786"/>
                    <a:pt x="780" y="1786"/>
                  </a:cubicBezTo>
                  <a:cubicBezTo>
                    <a:pt x="780" y="1785"/>
                    <a:pt x="780" y="1785"/>
                    <a:pt x="780" y="1785"/>
                  </a:cubicBezTo>
                  <a:cubicBezTo>
                    <a:pt x="780" y="95"/>
                    <a:pt x="780" y="95"/>
                    <a:pt x="780" y="95"/>
                  </a:cubicBezTo>
                  <a:cubicBezTo>
                    <a:pt x="721" y="36"/>
                    <a:pt x="721" y="36"/>
                    <a:pt x="721" y="36"/>
                  </a:cubicBezTo>
                  <a:cubicBezTo>
                    <a:pt x="615" y="36"/>
                    <a:pt x="615" y="36"/>
                    <a:pt x="615" y="36"/>
                  </a:cubicBezTo>
                  <a:cubicBezTo>
                    <a:pt x="548" y="104"/>
                    <a:pt x="548" y="104"/>
                    <a:pt x="548" y="104"/>
                  </a:cubicBezTo>
                  <a:cubicBezTo>
                    <a:pt x="459" y="104"/>
                    <a:pt x="459" y="104"/>
                    <a:pt x="459" y="104"/>
                  </a:cubicBezTo>
                  <a:cubicBezTo>
                    <a:pt x="217" y="345"/>
                    <a:pt x="217" y="345"/>
                    <a:pt x="217" y="345"/>
                  </a:cubicBezTo>
                  <a:cubicBezTo>
                    <a:pt x="217" y="459"/>
                    <a:pt x="217" y="459"/>
                    <a:pt x="217" y="459"/>
                  </a:cubicBezTo>
                  <a:cubicBezTo>
                    <a:pt x="125" y="552"/>
                    <a:pt x="125" y="552"/>
                    <a:pt x="125" y="552"/>
                  </a:cubicBezTo>
                  <a:cubicBezTo>
                    <a:pt x="125" y="667"/>
                    <a:pt x="125" y="667"/>
                    <a:pt x="125" y="667"/>
                  </a:cubicBezTo>
                  <a:cubicBezTo>
                    <a:pt x="36" y="756"/>
                    <a:pt x="36" y="756"/>
                    <a:pt x="36" y="756"/>
                  </a:cubicBezTo>
                  <a:cubicBezTo>
                    <a:pt x="36" y="1128"/>
                    <a:pt x="36" y="1128"/>
                    <a:pt x="36" y="1128"/>
                  </a:cubicBezTo>
                  <a:cubicBezTo>
                    <a:pt x="92" y="1184"/>
                    <a:pt x="92" y="1184"/>
                    <a:pt x="92" y="1184"/>
                  </a:cubicBezTo>
                  <a:cubicBezTo>
                    <a:pt x="92" y="1418"/>
                    <a:pt x="92" y="1418"/>
                    <a:pt x="92" y="1418"/>
                  </a:cubicBezTo>
                  <a:cubicBezTo>
                    <a:pt x="166" y="1492"/>
                    <a:pt x="166" y="1492"/>
                    <a:pt x="166" y="1492"/>
                  </a:cubicBezTo>
                  <a:cubicBezTo>
                    <a:pt x="166" y="1566"/>
                    <a:pt x="166" y="1566"/>
                    <a:pt x="166" y="1566"/>
                  </a:cubicBezTo>
                  <a:cubicBezTo>
                    <a:pt x="316" y="1716"/>
                    <a:pt x="316" y="1716"/>
                    <a:pt x="316" y="1716"/>
                  </a:cubicBezTo>
                  <a:cubicBezTo>
                    <a:pt x="439" y="1716"/>
                    <a:pt x="439" y="1716"/>
                    <a:pt x="439" y="1716"/>
                  </a:cubicBezTo>
                  <a:lnTo>
                    <a:pt x="554" y="1831"/>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3" name="Freeform 7">
              <a:extLst>
                <a:ext uri="{FF2B5EF4-FFF2-40B4-BE49-F238E27FC236}">
                  <a16:creationId xmlns:a16="http://schemas.microsoft.com/office/drawing/2014/main" id="{D3157CEA-609C-498B-83D9-CA4C9400DD70}"/>
                </a:ext>
              </a:extLst>
            </p:cNvPr>
            <p:cNvSpPr>
              <a:spLocks/>
            </p:cNvSpPr>
            <p:nvPr/>
          </p:nvSpPr>
          <p:spPr bwMode="auto">
            <a:xfrm>
              <a:off x="1885" y="152"/>
              <a:ext cx="905" cy="470"/>
            </a:xfrm>
            <a:custGeom>
              <a:avLst/>
              <a:gdLst>
                <a:gd name="T0" fmla="*/ 268 w 769"/>
                <a:gd name="T1" fmla="*/ 399 h 399"/>
                <a:gd name="T2" fmla="*/ 256 w 769"/>
                <a:gd name="T3" fmla="*/ 381 h 399"/>
                <a:gd name="T4" fmla="*/ 89 w 769"/>
                <a:gd name="T5" fmla="*/ 381 h 399"/>
                <a:gd name="T6" fmla="*/ 4 w 769"/>
                <a:gd name="T7" fmla="*/ 295 h 399"/>
                <a:gd name="T8" fmla="*/ 4 w 769"/>
                <a:gd name="T9" fmla="*/ 284 h 399"/>
                <a:gd name="T10" fmla="*/ 15 w 769"/>
                <a:gd name="T11" fmla="*/ 284 h 399"/>
                <a:gd name="T12" fmla="*/ 96 w 769"/>
                <a:gd name="T13" fmla="*/ 365 h 399"/>
                <a:gd name="T14" fmla="*/ 264 w 769"/>
                <a:gd name="T15" fmla="*/ 365 h 399"/>
                <a:gd name="T16" fmla="*/ 270 w 769"/>
                <a:gd name="T17" fmla="*/ 374 h 399"/>
                <a:gd name="T18" fmla="*/ 552 w 769"/>
                <a:gd name="T19" fmla="*/ 92 h 399"/>
                <a:gd name="T20" fmla="*/ 717 w 769"/>
                <a:gd name="T21" fmla="*/ 92 h 399"/>
                <a:gd name="T22" fmla="*/ 717 w 769"/>
                <a:gd name="T23" fmla="*/ 40 h 399"/>
                <a:gd name="T24" fmla="*/ 754 w 769"/>
                <a:gd name="T25" fmla="*/ 3 h 399"/>
                <a:gd name="T26" fmla="*/ 766 w 769"/>
                <a:gd name="T27" fmla="*/ 3 h 399"/>
                <a:gd name="T28" fmla="*/ 766 w 769"/>
                <a:gd name="T29" fmla="*/ 14 h 399"/>
                <a:gd name="T30" fmla="*/ 733 w 769"/>
                <a:gd name="T31" fmla="*/ 47 h 399"/>
                <a:gd name="T32" fmla="*/ 733 w 769"/>
                <a:gd name="T33" fmla="*/ 108 h 399"/>
                <a:gd name="T34" fmla="*/ 559 w 769"/>
                <a:gd name="T35" fmla="*/ 108 h 399"/>
                <a:gd name="T36" fmla="*/ 268 w 769"/>
                <a:gd name="T37"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399">
                  <a:moveTo>
                    <a:pt x="268" y="399"/>
                  </a:moveTo>
                  <a:cubicBezTo>
                    <a:pt x="256" y="381"/>
                    <a:pt x="256" y="381"/>
                    <a:pt x="256" y="381"/>
                  </a:cubicBezTo>
                  <a:cubicBezTo>
                    <a:pt x="89" y="381"/>
                    <a:pt x="89" y="381"/>
                    <a:pt x="89" y="381"/>
                  </a:cubicBezTo>
                  <a:cubicBezTo>
                    <a:pt x="4" y="295"/>
                    <a:pt x="4" y="295"/>
                    <a:pt x="4" y="295"/>
                  </a:cubicBezTo>
                  <a:cubicBezTo>
                    <a:pt x="0" y="292"/>
                    <a:pt x="0" y="287"/>
                    <a:pt x="4" y="284"/>
                  </a:cubicBezTo>
                  <a:cubicBezTo>
                    <a:pt x="7" y="281"/>
                    <a:pt x="12" y="281"/>
                    <a:pt x="15" y="284"/>
                  </a:cubicBezTo>
                  <a:cubicBezTo>
                    <a:pt x="96" y="365"/>
                    <a:pt x="96" y="365"/>
                    <a:pt x="96" y="365"/>
                  </a:cubicBezTo>
                  <a:cubicBezTo>
                    <a:pt x="264" y="365"/>
                    <a:pt x="264" y="365"/>
                    <a:pt x="264" y="365"/>
                  </a:cubicBezTo>
                  <a:cubicBezTo>
                    <a:pt x="270" y="374"/>
                    <a:pt x="270" y="374"/>
                    <a:pt x="270" y="374"/>
                  </a:cubicBezTo>
                  <a:cubicBezTo>
                    <a:pt x="552" y="92"/>
                    <a:pt x="552" y="92"/>
                    <a:pt x="552" y="92"/>
                  </a:cubicBezTo>
                  <a:cubicBezTo>
                    <a:pt x="717" y="92"/>
                    <a:pt x="717" y="92"/>
                    <a:pt x="717" y="92"/>
                  </a:cubicBezTo>
                  <a:cubicBezTo>
                    <a:pt x="717" y="40"/>
                    <a:pt x="717" y="40"/>
                    <a:pt x="717" y="40"/>
                  </a:cubicBezTo>
                  <a:cubicBezTo>
                    <a:pt x="754" y="3"/>
                    <a:pt x="754" y="3"/>
                    <a:pt x="754" y="3"/>
                  </a:cubicBezTo>
                  <a:cubicBezTo>
                    <a:pt x="757" y="0"/>
                    <a:pt x="763" y="0"/>
                    <a:pt x="766" y="3"/>
                  </a:cubicBezTo>
                  <a:cubicBezTo>
                    <a:pt x="769" y="6"/>
                    <a:pt x="769" y="11"/>
                    <a:pt x="766" y="14"/>
                  </a:cubicBezTo>
                  <a:cubicBezTo>
                    <a:pt x="733" y="47"/>
                    <a:pt x="733" y="47"/>
                    <a:pt x="733" y="47"/>
                  </a:cubicBezTo>
                  <a:cubicBezTo>
                    <a:pt x="733" y="108"/>
                    <a:pt x="733" y="108"/>
                    <a:pt x="733" y="108"/>
                  </a:cubicBezTo>
                  <a:cubicBezTo>
                    <a:pt x="559" y="108"/>
                    <a:pt x="559" y="108"/>
                    <a:pt x="559" y="108"/>
                  </a:cubicBezTo>
                  <a:lnTo>
                    <a:pt x="268" y="399"/>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7A90AD5A-A79F-40D5-92A6-6D742A70FBA3}"/>
                </a:ext>
              </a:extLst>
            </p:cNvPr>
            <p:cNvSpPr>
              <a:spLocks/>
            </p:cNvSpPr>
            <p:nvPr/>
          </p:nvSpPr>
          <p:spPr bwMode="auto">
            <a:xfrm>
              <a:off x="2725" y="251"/>
              <a:ext cx="195" cy="525"/>
            </a:xfrm>
            <a:custGeom>
              <a:avLst/>
              <a:gdLst>
                <a:gd name="T0" fmla="*/ 102 w 165"/>
                <a:gd name="T1" fmla="*/ 446 h 446"/>
                <a:gd name="T2" fmla="*/ 96 w 165"/>
                <a:gd name="T3" fmla="*/ 444 h 446"/>
                <a:gd name="T4" fmla="*/ 96 w 165"/>
                <a:gd name="T5" fmla="*/ 432 h 446"/>
                <a:gd name="T6" fmla="*/ 149 w 165"/>
                <a:gd name="T7" fmla="*/ 379 h 446"/>
                <a:gd name="T8" fmla="*/ 149 w 165"/>
                <a:gd name="T9" fmla="*/ 161 h 446"/>
                <a:gd name="T10" fmla="*/ 3 w 165"/>
                <a:gd name="T11" fmla="*/ 15 h 446"/>
                <a:gd name="T12" fmla="*/ 3 w 165"/>
                <a:gd name="T13" fmla="*/ 3 h 446"/>
                <a:gd name="T14" fmla="*/ 15 w 165"/>
                <a:gd name="T15" fmla="*/ 3 h 446"/>
                <a:gd name="T16" fmla="*/ 165 w 165"/>
                <a:gd name="T17" fmla="*/ 154 h 446"/>
                <a:gd name="T18" fmla="*/ 165 w 165"/>
                <a:gd name="T19" fmla="*/ 386 h 446"/>
                <a:gd name="T20" fmla="*/ 107 w 165"/>
                <a:gd name="T21" fmla="*/ 444 h 446"/>
                <a:gd name="T22" fmla="*/ 102 w 165"/>
                <a:gd name="T23"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446">
                  <a:moveTo>
                    <a:pt x="102" y="446"/>
                  </a:moveTo>
                  <a:cubicBezTo>
                    <a:pt x="100" y="446"/>
                    <a:pt x="98" y="445"/>
                    <a:pt x="96" y="444"/>
                  </a:cubicBezTo>
                  <a:cubicBezTo>
                    <a:pt x="93" y="441"/>
                    <a:pt x="93" y="436"/>
                    <a:pt x="96" y="432"/>
                  </a:cubicBezTo>
                  <a:cubicBezTo>
                    <a:pt x="149" y="379"/>
                    <a:pt x="149" y="379"/>
                    <a:pt x="149" y="379"/>
                  </a:cubicBezTo>
                  <a:cubicBezTo>
                    <a:pt x="149" y="161"/>
                    <a:pt x="149" y="161"/>
                    <a:pt x="149" y="161"/>
                  </a:cubicBezTo>
                  <a:cubicBezTo>
                    <a:pt x="3" y="15"/>
                    <a:pt x="3" y="15"/>
                    <a:pt x="3" y="15"/>
                  </a:cubicBezTo>
                  <a:cubicBezTo>
                    <a:pt x="0" y="12"/>
                    <a:pt x="0" y="7"/>
                    <a:pt x="3" y="3"/>
                  </a:cubicBezTo>
                  <a:cubicBezTo>
                    <a:pt x="7" y="0"/>
                    <a:pt x="12" y="0"/>
                    <a:pt x="15" y="3"/>
                  </a:cubicBezTo>
                  <a:cubicBezTo>
                    <a:pt x="165" y="154"/>
                    <a:pt x="165" y="154"/>
                    <a:pt x="165" y="154"/>
                  </a:cubicBezTo>
                  <a:cubicBezTo>
                    <a:pt x="165" y="386"/>
                    <a:pt x="165" y="386"/>
                    <a:pt x="165" y="386"/>
                  </a:cubicBezTo>
                  <a:cubicBezTo>
                    <a:pt x="107" y="444"/>
                    <a:pt x="107" y="444"/>
                    <a:pt x="107" y="444"/>
                  </a:cubicBezTo>
                  <a:cubicBezTo>
                    <a:pt x="106" y="445"/>
                    <a:pt x="104" y="446"/>
                    <a:pt x="102" y="44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5" name="Freeform 9">
              <a:extLst>
                <a:ext uri="{FF2B5EF4-FFF2-40B4-BE49-F238E27FC236}">
                  <a16:creationId xmlns:a16="http://schemas.microsoft.com/office/drawing/2014/main" id="{D7DAE005-857A-4CEA-BA77-79C8E345DA45}"/>
                </a:ext>
              </a:extLst>
            </p:cNvPr>
            <p:cNvSpPr>
              <a:spLocks/>
            </p:cNvSpPr>
            <p:nvPr/>
          </p:nvSpPr>
          <p:spPr bwMode="auto">
            <a:xfrm>
              <a:off x="2416" y="736"/>
              <a:ext cx="338" cy="431"/>
            </a:xfrm>
            <a:custGeom>
              <a:avLst/>
              <a:gdLst>
                <a:gd name="T0" fmla="*/ 213 w 287"/>
                <a:gd name="T1" fmla="*/ 366 h 366"/>
                <a:gd name="T2" fmla="*/ 8 w 287"/>
                <a:gd name="T3" fmla="*/ 366 h 366"/>
                <a:gd name="T4" fmla="*/ 0 w 287"/>
                <a:gd name="T5" fmla="*/ 358 h 366"/>
                <a:gd name="T6" fmla="*/ 8 w 287"/>
                <a:gd name="T7" fmla="*/ 350 h 366"/>
                <a:gd name="T8" fmla="*/ 206 w 287"/>
                <a:gd name="T9" fmla="*/ 350 h 366"/>
                <a:gd name="T10" fmla="*/ 271 w 287"/>
                <a:gd name="T11" fmla="*/ 286 h 366"/>
                <a:gd name="T12" fmla="*/ 271 w 287"/>
                <a:gd name="T13" fmla="*/ 120 h 366"/>
                <a:gd name="T14" fmla="*/ 167 w 287"/>
                <a:gd name="T15" fmla="*/ 16 h 366"/>
                <a:gd name="T16" fmla="*/ 12 w 287"/>
                <a:gd name="T17" fmla="*/ 16 h 366"/>
                <a:gd name="T18" fmla="*/ 4 w 287"/>
                <a:gd name="T19" fmla="*/ 8 h 366"/>
                <a:gd name="T20" fmla="*/ 12 w 287"/>
                <a:gd name="T21" fmla="*/ 0 h 366"/>
                <a:gd name="T22" fmla="*/ 174 w 287"/>
                <a:gd name="T23" fmla="*/ 0 h 366"/>
                <a:gd name="T24" fmla="*/ 287 w 287"/>
                <a:gd name="T25" fmla="*/ 114 h 366"/>
                <a:gd name="T26" fmla="*/ 287 w 287"/>
                <a:gd name="T27" fmla="*/ 292 h 366"/>
                <a:gd name="T28" fmla="*/ 213 w 287"/>
                <a:gd name="T2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 h="366">
                  <a:moveTo>
                    <a:pt x="213" y="366"/>
                  </a:moveTo>
                  <a:cubicBezTo>
                    <a:pt x="8" y="366"/>
                    <a:pt x="8" y="366"/>
                    <a:pt x="8" y="366"/>
                  </a:cubicBezTo>
                  <a:cubicBezTo>
                    <a:pt x="3" y="366"/>
                    <a:pt x="0" y="363"/>
                    <a:pt x="0" y="358"/>
                  </a:cubicBezTo>
                  <a:cubicBezTo>
                    <a:pt x="0" y="354"/>
                    <a:pt x="3" y="350"/>
                    <a:pt x="8" y="350"/>
                  </a:cubicBezTo>
                  <a:cubicBezTo>
                    <a:pt x="206" y="350"/>
                    <a:pt x="206" y="350"/>
                    <a:pt x="206" y="350"/>
                  </a:cubicBezTo>
                  <a:cubicBezTo>
                    <a:pt x="271" y="286"/>
                    <a:pt x="271" y="286"/>
                    <a:pt x="271" y="286"/>
                  </a:cubicBezTo>
                  <a:cubicBezTo>
                    <a:pt x="271" y="120"/>
                    <a:pt x="271" y="120"/>
                    <a:pt x="271" y="120"/>
                  </a:cubicBezTo>
                  <a:cubicBezTo>
                    <a:pt x="167" y="16"/>
                    <a:pt x="167" y="16"/>
                    <a:pt x="167" y="16"/>
                  </a:cubicBezTo>
                  <a:cubicBezTo>
                    <a:pt x="12" y="16"/>
                    <a:pt x="12" y="16"/>
                    <a:pt x="12" y="16"/>
                  </a:cubicBezTo>
                  <a:cubicBezTo>
                    <a:pt x="8" y="16"/>
                    <a:pt x="4" y="13"/>
                    <a:pt x="4" y="8"/>
                  </a:cubicBezTo>
                  <a:cubicBezTo>
                    <a:pt x="4" y="4"/>
                    <a:pt x="8" y="0"/>
                    <a:pt x="12" y="0"/>
                  </a:cubicBezTo>
                  <a:cubicBezTo>
                    <a:pt x="174" y="0"/>
                    <a:pt x="174" y="0"/>
                    <a:pt x="174" y="0"/>
                  </a:cubicBezTo>
                  <a:cubicBezTo>
                    <a:pt x="287" y="114"/>
                    <a:pt x="287" y="114"/>
                    <a:pt x="287" y="114"/>
                  </a:cubicBezTo>
                  <a:cubicBezTo>
                    <a:pt x="287" y="292"/>
                    <a:pt x="287" y="292"/>
                    <a:pt x="287" y="292"/>
                  </a:cubicBezTo>
                  <a:lnTo>
                    <a:pt x="213" y="366"/>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D940AB99-1942-4E5D-A0C5-164FAB04EDC6}"/>
                </a:ext>
              </a:extLst>
            </p:cNvPr>
            <p:cNvSpPr>
              <a:spLocks/>
            </p:cNvSpPr>
            <p:nvPr/>
          </p:nvSpPr>
          <p:spPr bwMode="auto">
            <a:xfrm>
              <a:off x="2525" y="458"/>
              <a:ext cx="187" cy="295"/>
            </a:xfrm>
            <a:custGeom>
              <a:avLst/>
              <a:gdLst>
                <a:gd name="T0" fmla="*/ 9 w 159"/>
                <a:gd name="T1" fmla="*/ 250 h 250"/>
                <a:gd name="T2" fmla="*/ 3 w 159"/>
                <a:gd name="T3" fmla="*/ 247 h 250"/>
                <a:gd name="T4" fmla="*/ 3 w 159"/>
                <a:gd name="T5" fmla="*/ 236 h 250"/>
                <a:gd name="T6" fmla="*/ 136 w 159"/>
                <a:gd name="T7" fmla="*/ 103 h 250"/>
                <a:gd name="T8" fmla="*/ 101 w 159"/>
                <a:gd name="T9" fmla="*/ 68 h 250"/>
                <a:gd name="T10" fmla="*/ 101 w 159"/>
                <a:gd name="T11" fmla="*/ 8 h 250"/>
                <a:gd name="T12" fmla="*/ 109 w 159"/>
                <a:gd name="T13" fmla="*/ 0 h 250"/>
                <a:gd name="T14" fmla="*/ 117 w 159"/>
                <a:gd name="T15" fmla="*/ 8 h 250"/>
                <a:gd name="T16" fmla="*/ 117 w 159"/>
                <a:gd name="T17" fmla="*/ 61 h 250"/>
                <a:gd name="T18" fmla="*/ 159 w 159"/>
                <a:gd name="T19" fmla="*/ 103 h 250"/>
                <a:gd name="T20" fmla="*/ 14 w 159"/>
                <a:gd name="T21" fmla="*/ 247 h 250"/>
                <a:gd name="T22" fmla="*/ 9 w 159"/>
                <a:gd name="T23"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250">
                  <a:moveTo>
                    <a:pt x="9" y="250"/>
                  </a:moveTo>
                  <a:cubicBezTo>
                    <a:pt x="7" y="250"/>
                    <a:pt x="4" y="249"/>
                    <a:pt x="3" y="247"/>
                  </a:cubicBezTo>
                  <a:cubicBezTo>
                    <a:pt x="0" y="244"/>
                    <a:pt x="0" y="239"/>
                    <a:pt x="3" y="236"/>
                  </a:cubicBezTo>
                  <a:cubicBezTo>
                    <a:pt x="136" y="103"/>
                    <a:pt x="136" y="103"/>
                    <a:pt x="136" y="103"/>
                  </a:cubicBezTo>
                  <a:cubicBezTo>
                    <a:pt x="101" y="68"/>
                    <a:pt x="101" y="68"/>
                    <a:pt x="101" y="68"/>
                  </a:cubicBezTo>
                  <a:cubicBezTo>
                    <a:pt x="101" y="8"/>
                    <a:pt x="101" y="8"/>
                    <a:pt x="101" y="8"/>
                  </a:cubicBezTo>
                  <a:cubicBezTo>
                    <a:pt x="101" y="4"/>
                    <a:pt x="105" y="0"/>
                    <a:pt x="109" y="0"/>
                  </a:cubicBezTo>
                  <a:cubicBezTo>
                    <a:pt x="114" y="0"/>
                    <a:pt x="117" y="4"/>
                    <a:pt x="117" y="8"/>
                  </a:cubicBezTo>
                  <a:cubicBezTo>
                    <a:pt x="117" y="61"/>
                    <a:pt x="117" y="61"/>
                    <a:pt x="117" y="61"/>
                  </a:cubicBezTo>
                  <a:cubicBezTo>
                    <a:pt x="159" y="103"/>
                    <a:pt x="159" y="103"/>
                    <a:pt x="159" y="103"/>
                  </a:cubicBezTo>
                  <a:cubicBezTo>
                    <a:pt x="14" y="247"/>
                    <a:pt x="14" y="247"/>
                    <a:pt x="14" y="247"/>
                  </a:cubicBezTo>
                  <a:cubicBezTo>
                    <a:pt x="13" y="249"/>
                    <a:pt x="11" y="250"/>
                    <a:pt x="9" y="250"/>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7" name="Freeform 11">
              <a:extLst>
                <a:ext uri="{FF2B5EF4-FFF2-40B4-BE49-F238E27FC236}">
                  <a16:creationId xmlns:a16="http://schemas.microsoft.com/office/drawing/2014/main" id="{662CA414-B33D-4B44-8E60-34367D3C0A2C}"/>
                </a:ext>
              </a:extLst>
            </p:cNvPr>
            <p:cNvSpPr>
              <a:spLocks/>
            </p:cNvSpPr>
            <p:nvPr/>
          </p:nvSpPr>
          <p:spPr bwMode="auto">
            <a:xfrm>
              <a:off x="2689" y="569"/>
              <a:ext cx="129" cy="52"/>
            </a:xfrm>
            <a:custGeom>
              <a:avLst/>
              <a:gdLst>
                <a:gd name="T0" fmla="*/ 102 w 110"/>
                <a:gd name="T1" fmla="*/ 44 h 44"/>
                <a:gd name="T2" fmla="*/ 32 w 110"/>
                <a:gd name="T3" fmla="*/ 44 h 44"/>
                <a:gd name="T4" fmla="*/ 3 w 110"/>
                <a:gd name="T5" fmla="*/ 15 h 44"/>
                <a:gd name="T6" fmla="*/ 3 w 110"/>
                <a:gd name="T7" fmla="*/ 3 h 44"/>
                <a:gd name="T8" fmla="*/ 14 w 110"/>
                <a:gd name="T9" fmla="*/ 3 h 44"/>
                <a:gd name="T10" fmla="*/ 39 w 110"/>
                <a:gd name="T11" fmla="*/ 28 h 44"/>
                <a:gd name="T12" fmla="*/ 102 w 110"/>
                <a:gd name="T13" fmla="*/ 28 h 44"/>
                <a:gd name="T14" fmla="*/ 110 w 110"/>
                <a:gd name="T15" fmla="*/ 36 h 44"/>
                <a:gd name="T16" fmla="*/ 102 w 1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44">
                  <a:moveTo>
                    <a:pt x="102" y="44"/>
                  </a:moveTo>
                  <a:cubicBezTo>
                    <a:pt x="32" y="44"/>
                    <a:pt x="32" y="44"/>
                    <a:pt x="32" y="44"/>
                  </a:cubicBezTo>
                  <a:cubicBezTo>
                    <a:pt x="3" y="15"/>
                    <a:pt x="3" y="15"/>
                    <a:pt x="3" y="15"/>
                  </a:cubicBezTo>
                  <a:cubicBezTo>
                    <a:pt x="0" y="11"/>
                    <a:pt x="0" y="6"/>
                    <a:pt x="3" y="3"/>
                  </a:cubicBezTo>
                  <a:cubicBezTo>
                    <a:pt x="6" y="0"/>
                    <a:pt x="11" y="0"/>
                    <a:pt x="14" y="3"/>
                  </a:cubicBezTo>
                  <a:cubicBezTo>
                    <a:pt x="39" y="28"/>
                    <a:pt x="39" y="28"/>
                    <a:pt x="39" y="28"/>
                  </a:cubicBezTo>
                  <a:cubicBezTo>
                    <a:pt x="102" y="28"/>
                    <a:pt x="102" y="28"/>
                    <a:pt x="102" y="28"/>
                  </a:cubicBezTo>
                  <a:cubicBezTo>
                    <a:pt x="106" y="28"/>
                    <a:pt x="110" y="32"/>
                    <a:pt x="110" y="36"/>
                  </a:cubicBezTo>
                  <a:cubicBezTo>
                    <a:pt x="110" y="40"/>
                    <a:pt x="106" y="44"/>
                    <a:pt x="102" y="4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Freeform 12">
              <a:extLst>
                <a:ext uri="{FF2B5EF4-FFF2-40B4-BE49-F238E27FC236}">
                  <a16:creationId xmlns:a16="http://schemas.microsoft.com/office/drawing/2014/main" id="{3CC32743-AB94-4FB2-8006-008026627B61}"/>
                </a:ext>
              </a:extLst>
            </p:cNvPr>
            <p:cNvSpPr>
              <a:spLocks/>
            </p:cNvSpPr>
            <p:nvPr/>
          </p:nvSpPr>
          <p:spPr bwMode="auto">
            <a:xfrm>
              <a:off x="2353" y="935"/>
              <a:ext cx="223" cy="19"/>
            </a:xfrm>
            <a:custGeom>
              <a:avLst/>
              <a:gdLst>
                <a:gd name="T0" fmla="*/ 181 w 189"/>
                <a:gd name="T1" fmla="*/ 16 h 16"/>
                <a:gd name="T2" fmla="*/ 8 w 189"/>
                <a:gd name="T3" fmla="*/ 16 h 16"/>
                <a:gd name="T4" fmla="*/ 0 w 189"/>
                <a:gd name="T5" fmla="*/ 8 h 16"/>
                <a:gd name="T6" fmla="*/ 8 w 189"/>
                <a:gd name="T7" fmla="*/ 0 h 16"/>
                <a:gd name="T8" fmla="*/ 181 w 189"/>
                <a:gd name="T9" fmla="*/ 0 h 16"/>
                <a:gd name="T10" fmla="*/ 189 w 189"/>
                <a:gd name="T11" fmla="*/ 8 h 16"/>
                <a:gd name="T12" fmla="*/ 181 w 18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9" h="16">
                  <a:moveTo>
                    <a:pt x="181" y="16"/>
                  </a:moveTo>
                  <a:cubicBezTo>
                    <a:pt x="8" y="16"/>
                    <a:pt x="8" y="16"/>
                    <a:pt x="8" y="16"/>
                  </a:cubicBezTo>
                  <a:cubicBezTo>
                    <a:pt x="4" y="16"/>
                    <a:pt x="0" y="13"/>
                    <a:pt x="0" y="8"/>
                  </a:cubicBezTo>
                  <a:cubicBezTo>
                    <a:pt x="0" y="4"/>
                    <a:pt x="4" y="0"/>
                    <a:pt x="8" y="0"/>
                  </a:cubicBezTo>
                  <a:cubicBezTo>
                    <a:pt x="181" y="0"/>
                    <a:pt x="181" y="0"/>
                    <a:pt x="181" y="0"/>
                  </a:cubicBezTo>
                  <a:cubicBezTo>
                    <a:pt x="186" y="0"/>
                    <a:pt x="189" y="4"/>
                    <a:pt x="189" y="8"/>
                  </a:cubicBezTo>
                  <a:cubicBezTo>
                    <a:pt x="189" y="13"/>
                    <a:pt x="186" y="16"/>
                    <a:pt x="181" y="1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9C0BBD79-66C7-4ABB-B696-E91BCCF530A6}"/>
                </a:ext>
              </a:extLst>
            </p:cNvPr>
            <p:cNvSpPr>
              <a:spLocks/>
            </p:cNvSpPr>
            <p:nvPr/>
          </p:nvSpPr>
          <p:spPr bwMode="auto">
            <a:xfrm>
              <a:off x="2735" y="516"/>
              <a:ext cx="295" cy="570"/>
            </a:xfrm>
            <a:custGeom>
              <a:avLst/>
              <a:gdLst>
                <a:gd name="T0" fmla="*/ 119 w 251"/>
                <a:gd name="T1" fmla="*/ 484 h 484"/>
                <a:gd name="T2" fmla="*/ 8 w 251"/>
                <a:gd name="T3" fmla="*/ 484 h 484"/>
                <a:gd name="T4" fmla="*/ 0 w 251"/>
                <a:gd name="T5" fmla="*/ 476 h 484"/>
                <a:gd name="T6" fmla="*/ 8 w 251"/>
                <a:gd name="T7" fmla="*/ 468 h 484"/>
                <a:gd name="T8" fmla="*/ 112 w 251"/>
                <a:gd name="T9" fmla="*/ 468 h 484"/>
                <a:gd name="T10" fmla="*/ 187 w 251"/>
                <a:gd name="T11" fmla="*/ 393 h 484"/>
                <a:gd name="T12" fmla="*/ 187 w 251"/>
                <a:gd name="T13" fmla="*/ 268 h 484"/>
                <a:gd name="T14" fmla="*/ 235 w 251"/>
                <a:gd name="T15" fmla="*/ 221 h 484"/>
                <a:gd name="T16" fmla="*/ 235 w 251"/>
                <a:gd name="T17" fmla="*/ 8 h 484"/>
                <a:gd name="T18" fmla="*/ 243 w 251"/>
                <a:gd name="T19" fmla="*/ 0 h 484"/>
                <a:gd name="T20" fmla="*/ 251 w 251"/>
                <a:gd name="T21" fmla="*/ 8 h 484"/>
                <a:gd name="T22" fmla="*/ 251 w 251"/>
                <a:gd name="T23" fmla="*/ 227 h 484"/>
                <a:gd name="T24" fmla="*/ 203 w 251"/>
                <a:gd name="T25" fmla="*/ 275 h 484"/>
                <a:gd name="T26" fmla="*/ 203 w 251"/>
                <a:gd name="T27" fmla="*/ 399 h 484"/>
                <a:gd name="T28" fmla="*/ 119 w 251"/>
                <a:gd name="T2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484">
                  <a:moveTo>
                    <a:pt x="119" y="484"/>
                  </a:moveTo>
                  <a:cubicBezTo>
                    <a:pt x="8" y="484"/>
                    <a:pt x="8" y="484"/>
                    <a:pt x="8" y="484"/>
                  </a:cubicBezTo>
                  <a:cubicBezTo>
                    <a:pt x="3" y="484"/>
                    <a:pt x="0" y="480"/>
                    <a:pt x="0" y="476"/>
                  </a:cubicBezTo>
                  <a:cubicBezTo>
                    <a:pt x="0" y="472"/>
                    <a:pt x="3" y="468"/>
                    <a:pt x="8" y="468"/>
                  </a:cubicBezTo>
                  <a:cubicBezTo>
                    <a:pt x="112" y="468"/>
                    <a:pt x="112" y="468"/>
                    <a:pt x="112" y="468"/>
                  </a:cubicBezTo>
                  <a:cubicBezTo>
                    <a:pt x="187" y="393"/>
                    <a:pt x="187" y="393"/>
                    <a:pt x="187" y="393"/>
                  </a:cubicBezTo>
                  <a:cubicBezTo>
                    <a:pt x="187" y="268"/>
                    <a:pt x="187" y="268"/>
                    <a:pt x="187" y="268"/>
                  </a:cubicBezTo>
                  <a:cubicBezTo>
                    <a:pt x="235" y="221"/>
                    <a:pt x="235" y="221"/>
                    <a:pt x="235" y="221"/>
                  </a:cubicBezTo>
                  <a:cubicBezTo>
                    <a:pt x="235" y="8"/>
                    <a:pt x="235" y="8"/>
                    <a:pt x="235" y="8"/>
                  </a:cubicBezTo>
                  <a:cubicBezTo>
                    <a:pt x="235" y="4"/>
                    <a:pt x="239" y="0"/>
                    <a:pt x="243" y="0"/>
                  </a:cubicBezTo>
                  <a:cubicBezTo>
                    <a:pt x="247" y="0"/>
                    <a:pt x="251" y="4"/>
                    <a:pt x="251" y="8"/>
                  </a:cubicBezTo>
                  <a:cubicBezTo>
                    <a:pt x="251" y="227"/>
                    <a:pt x="251" y="227"/>
                    <a:pt x="251" y="227"/>
                  </a:cubicBezTo>
                  <a:cubicBezTo>
                    <a:pt x="203" y="275"/>
                    <a:pt x="203" y="275"/>
                    <a:pt x="203" y="275"/>
                  </a:cubicBezTo>
                  <a:cubicBezTo>
                    <a:pt x="203" y="399"/>
                    <a:pt x="203" y="399"/>
                    <a:pt x="203" y="399"/>
                  </a:cubicBezTo>
                  <a:lnTo>
                    <a:pt x="119" y="484"/>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0" name="Freeform 14">
              <a:extLst>
                <a:ext uri="{FF2B5EF4-FFF2-40B4-BE49-F238E27FC236}">
                  <a16:creationId xmlns:a16="http://schemas.microsoft.com/office/drawing/2014/main" id="{445A7733-E776-4801-872F-536F7FB6629E}"/>
                </a:ext>
              </a:extLst>
            </p:cNvPr>
            <p:cNvSpPr>
              <a:spLocks/>
            </p:cNvSpPr>
            <p:nvPr/>
          </p:nvSpPr>
          <p:spPr bwMode="auto">
            <a:xfrm>
              <a:off x="2861" y="1066"/>
              <a:ext cx="95" cy="198"/>
            </a:xfrm>
            <a:custGeom>
              <a:avLst/>
              <a:gdLst>
                <a:gd name="T0" fmla="*/ 73 w 81"/>
                <a:gd name="T1" fmla="*/ 168 h 168"/>
                <a:gd name="T2" fmla="*/ 65 w 81"/>
                <a:gd name="T3" fmla="*/ 160 h 168"/>
                <a:gd name="T4" fmla="*/ 65 w 81"/>
                <a:gd name="T5" fmla="*/ 76 h 168"/>
                <a:gd name="T6" fmla="*/ 3 w 81"/>
                <a:gd name="T7" fmla="*/ 15 h 168"/>
                <a:gd name="T8" fmla="*/ 3 w 81"/>
                <a:gd name="T9" fmla="*/ 3 h 168"/>
                <a:gd name="T10" fmla="*/ 14 w 81"/>
                <a:gd name="T11" fmla="*/ 3 h 168"/>
                <a:gd name="T12" fmla="*/ 81 w 81"/>
                <a:gd name="T13" fmla="*/ 70 h 168"/>
                <a:gd name="T14" fmla="*/ 81 w 81"/>
                <a:gd name="T15" fmla="*/ 160 h 168"/>
                <a:gd name="T16" fmla="*/ 73 w 81"/>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8">
                  <a:moveTo>
                    <a:pt x="73" y="168"/>
                  </a:moveTo>
                  <a:cubicBezTo>
                    <a:pt x="68" y="168"/>
                    <a:pt x="65" y="165"/>
                    <a:pt x="65" y="160"/>
                  </a:cubicBezTo>
                  <a:cubicBezTo>
                    <a:pt x="65" y="76"/>
                    <a:pt x="65" y="76"/>
                    <a:pt x="65" y="76"/>
                  </a:cubicBezTo>
                  <a:cubicBezTo>
                    <a:pt x="3" y="15"/>
                    <a:pt x="3" y="15"/>
                    <a:pt x="3" y="15"/>
                  </a:cubicBezTo>
                  <a:cubicBezTo>
                    <a:pt x="0" y="12"/>
                    <a:pt x="0" y="6"/>
                    <a:pt x="3" y="3"/>
                  </a:cubicBezTo>
                  <a:cubicBezTo>
                    <a:pt x="6" y="0"/>
                    <a:pt x="11" y="0"/>
                    <a:pt x="14" y="3"/>
                  </a:cubicBezTo>
                  <a:cubicBezTo>
                    <a:pt x="81" y="70"/>
                    <a:pt x="81" y="70"/>
                    <a:pt x="81" y="70"/>
                  </a:cubicBezTo>
                  <a:cubicBezTo>
                    <a:pt x="81" y="160"/>
                    <a:pt x="81" y="160"/>
                    <a:pt x="81" y="160"/>
                  </a:cubicBezTo>
                  <a:cubicBezTo>
                    <a:pt x="81" y="165"/>
                    <a:pt x="77" y="168"/>
                    <a:pt x="73" y="168"/>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1" name="Freeform 15">
              <a:extLst>
                <a:ext uri="{FF2B5EF4-FFF2-40B4-BE49-F238E27FC236}">
                  <a16:creationId xmlns:a16="http://schemas.microsoft.com/office/drawing/2014/main" id="{EE197900-27CA-42FC-A9E5-C6D5291F30AF}"/>
                </a:ext>
              </a:extLst>
            </p:cNvPr>
            <p:cNvSpPr>
              <a:spLocks/>
            </p:cNvSpPr>
            <p:nvPr/>
          </p:nvSpPr>
          <p:spPr bwMode="auto">
            <a:xfrm>
              <a:off x="1572" y="1270"/>
              <a:ext cx="1269" cy="219"/>
            </a:xfrm>
            <a:custGeom>
              <a:avLst/>
              <a:gdLst>
                <a:gd name="T0" fmla="*/ 778 w 1078"/>
                <a:gd name="T1" fmla="*/ 186 h 186"/>
                <a:gd name="T2" fmla="*/ 670 w 1078"/>
                <a:gd name="T3" fmla="*/ 186 h 186"/>
                <a:gd name="T4" fmla="*/ 528 w 1078"/>
                <a:gd name="T5" fmla="*/ 45 h 186"/>
                <a:gd name="T6" fmla="*/ 394 w 1078"/>
                <a:gd name="T7" fmla="*/ 179 h 186"/>
                <a:gd name="T8" fmla="*/ 252 w 1078"/>
                <a:gd name="T9" fmla="*/ 179 h 186"/>
                <a:gd name="T10" fmla="*/ 171 w 1078"/>
                <a:gd name="T11" fmla="*/ 98 h 186"/>
                <a:gd name="T12" fmla="*/ 86 w 1078"/>
                <a:gd name="T13" fmla="*/ 98 h 186"/>
                <a:gd name="T14" fmla="*/ 3 w 1078"/>
                <a:gd name="T15" fmla="*/ 15 h 186"/>
                <a:gd name="T16" fmla="*/ 3 w 1078"/>
                <a:gd name="T17" fmla="*/ 4 h 186"/>
                <a:gd name="T18" fmla="*/ 14 w 1078"/>
                <a:gd name="T19" fmla="*/ 4 h 186"/>
                <a:gd name="T20" fmla="*/ 92 w 1078"/>
                <a:gd name="T21" fmla="*/ 82 h 186"/>
                <a:gd name="T22" fmla="*/ 177 w 1078"/>
                <a:gd name="T23" fmla="*/ 82 h 186"/>
                <a:gd name="T24" fmla="*/ 259 w 1078"/>
                <a:gd name="T25" fmla="*/ 163 h 186"/>
                <a:gd name="T26" fmla="*/ 387 w 1078"/>
                <a:gd name="T27" fmla="*/ 163 h 186"/>
                <a:gd name="T28" fmla="*/ 528 w 1078"/>
                <a:gd name="T29" fmla="*/ 22 h 186"/>
                <a:gd name="T30" fmla="*/ 676 w 1078"/>
                <a:gd name="T31" fmla="*/ 170 h 186"/>
                <a:gd name="T32" fmla="*/ 771 w 1078"/>
                <a:gd name="T33" fmla="*/ 170 h 186"/>
                <a:gd name="T34" fmla="*/ 839 w 1078"/>
                <a:gd name="T35" fmla="*/ 103 h 186"/>
                <a:gd name="T36" fmla="*/ 966 w 1078"/>
                <a:gd name="T37" fmla="*/ 103 h 186"/>
                <a:gd name="T38" fmla="*/ 1063 w 1078"/>
                <a:gd name="T39" fmla="*/ 5 h 186"/>
                <a:gd name="T40" fmla="*/ 1074 w 1078"/>
                <a:gd name="T41" fmla="*/ 5 h 186"/>
                <a:gd name="T42" fmla="*/ 1074 w 1078"/>
                <a:gd name="T43" fmla="*/ 17 h 186"/>
                <a:gd name="T44" fmla="*/ 973 w 1078"/>
                <a:gd name="T45" fmla="*/ 119 h 186"/>
                <a:gd name="T46" fmla="*/ 845 w 1078"/>
                <a:gd name="T47" fmla="*/ 119 h 186"/>
                <a:gd name="T48" fmla="*/ 778 w 1078"/>
                <a:gd name="T4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186">
                  <a:moveTo>
                    <a:pt x="778" y="186"/>
                  </a:moveTo>
                  <a:cubicBezTo>
                    <a:pt x="670" y="186"/>
                    <a:pt x="670" y="186"/>
                    <a:pt x="670" y="186"/>
                  </a:cubicBezTo>
                  <a:cubicBezTo>
                    <a:pt x="528" y="45"/>
                    <a:pt x="528" y="45"/>
                    <a:pt x="528" y="45"/>
                  </a:cubicBezTo>
                  <a:cubicBezTo>
                    <a:pt x="394" y="179"/>
                    <a:pt x="394" y="179"/>
                    <a:pt x="394" y="179"/>
                  </a:cubicBezTo>
                  <a:cubicBezTo>
                    <a:pt x="252" y="179"/>
                    <a:pt x="252" y="179"/>
                    <a:pt x="252" y="179"/>
                  </a:cubicBezTo>
                  <a:cubicBezTo>
                    <a:pt x="171" y="98"/>
                    <a:pt x="171" y="98"/>
                    <a:pt x="171" y="98"/>
                  </a:cubicBezTo>
                  <a:cubicBezTo>
                    <a:pt x="86" y="98"/>
                    <a:pt x="86" y="98"/>
                    <a:pt x="86" y="98"/>
                  </a:cubicBezTo>
                  <a:cubicBezTo>
                    <a:pt x="3" y="15"/>
                    <a:pt x="3" y="15"/>
                    <a:pt x="3" y="15"/>
                  </a:cubicBezTo>
                  <a:cubicBezTo>
                    <a:pt x="0" y="12"/>
                    <a:pt x="0" y="7"/>
                    <a:pt x="3" y="4"/>
                  </a:cubicBezTo>
                  <a:cubicBezTo>
                    <a:pt x="6" y="0"/>
                    <a:pt x="11" y="0"/>
                    <a:pt x="14" y="4"/>
                  </a:cubicBezTo>
                  <a:cubicBezTo>
                    <a:pt x="92" y="82"/>
                    <a:pt x="92" y="82"/>
                    <a:pt x="92" y="82"/>
                  </a:cubicBezTo>
                  <a:cubicBezTo>
                    <a:pt x="177" y="82"/>
                    <a:pt x="177" y="82"/>
                    <a:pt x="177" y="82"/>
                  </a:cubicBezTo>
                  <a:cubicBezTo>
                    <a:pt x="259" y="163"/>
                    <a:pt x="259" y="163"/>
                    <a:pt x="259" y="163"/>
                  </a:cubicBezTo>
                  <a:cubicBezTo>
                    <a:pt x="387" y="163"/>
                    <a:pt x="387" y="163"/>
                    <a:pt x="387" y="163"/>
                  </a:cubicBezTo>
                  <a:cubicBezTo>
                    <a:pt x="528" y="22"/>
                    <a:pt x="528" y="22"/>
                    <a:pt x="528" y="22"/>
                  </a:cubicBezTo>
                  <a:cubicBezTo>
                    <a:pt x="676" y="170"/>
                    <a:pt x="676" y="170"/>
                    <a:pt x="676" y="170"/>
                  </a:cubicBezTo>
                  <a:cubicBezTo>
                    <a:pt x="771" y="170"/>
                    <a:pt x="771" y="170"/>
                    <a:pt x="771" y="170"/>
                  </a:cubicBezTo>
                  <a:cubicBezTo>
                    <a:pt x="839" y="103"/>
                    <a:pt x="839" y="103"/>
                    <a:pt x="839" y="103"/>
                  </a:cubicBezTo>
                  <a:cubicBezTo>
                    <a:pt x="966" y="103"/>
                    <a:pt x="966" y="103"/>
                    <a:pt x="966" y="103"/>
                  </a:cubicBezTo>
                  <a:cubicBezTo>
                    <a:pt x="1063" y="5"/>
                    <a:pt x="1063" y="5"/>
                    <a:pt x="1063" y="5"/>
                  </a:cubicBezTo>
                  <a:cubicBezTo>
                    <a:pt x="1066" y="2"/>
                    <a:pt x="1071" y="2"/>
                    <a:pt x="1074" y="5"/>
                  </a:cubicBezTo>
                  <a:cubicBezTo>
                    <a:pt x="1078" y="9"/>
                    <a:pt x="1078" y="14"/>
                    <a:pt x="1074" y="17"/>
                  </a:cubicBezTo>
                  <a:cubicBezTo>
                    <a:pt x="973" y="119"/>
                    <a:pt x="973" y="119"/>
                    <a:pt x="973" y="119"/>
                  </a:cubicBezTo>
                  <a:cubicBezTo>
                    <a:pt x="845" y="119"/>
                    <a:pt x="845" y="119"/>
                    <a:pt x="845" y="119"/>
                  </a:cubicBezTo>
                  <a:lnTo>
                    <a:pt x="778" y="186"/>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2" name="Freeform 16">
              <a:extLst>
                <a:ext uri="{FF2B5EF4-FFF2-40B4-BE49-F238E27FC236}">
                  <a16:creationId xmlns:a16="http://schemas.microsoft.com/office/drawing/2014/main" id="{BCC74E38-ED9A-411B-8658-FE1A3DC86449}"/>
                </a:ext>
              </a:extLst>
            </p:cNvPr>
            <p:cNvSpPr>
              <a:spLocks/>
            </p:cNvSpPr>
            <p:nvPr/>
          </p:nvSpPr>
          <p:spPr bwMode="auto">
            <a:xfrm>
              <a:off x="3027" y="382"/>
              <a:ext cx="96" cy="95"/>
            </a:xfrm>
            <a:custGeom>
              <a:avLst/>
              <a:gdLst>
                <a:gd name="T0" fmla="*/ 73 w 82"/>
                <a:gd name="T1" fmla="*/ 81 h 81"/>
                <a:gd name="T2" fmla="*/ 67 w 82"/>
                <a:gd name="T3" fmla="*/ 79 h 81"/>
                <a:gd name="T4" fmla="*/ 3 w 82"/>
                <a:gd name="T5" fmla="*/ 15 h 81"/>
                <a:gd name="T6" fmla="*/ 3 w 82"/>
                <a:gd name="T7" fmla="*/ 4 h 81"/>
                <a:gd name="T8" fmla="*/ 15 w 82"/>
                <a:gd name="T9" fmla="*/ 4 h 81"/>
                <a:gd name="T10" fmla="*/ 79 w 82"/>
                <a:gd name="T11" fmla="*/ 68 h 81"/>
                <a:gd name="T12" fmla="*/ 79 w 82"/>
                <a:gd name="T13" fmla="*/ 79 h 81"/>
                <a:gd name="T14" fmla="*/ 73 w 82"/>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3" y="81"/>
                  </a:moveTo>
                  <a:cubicBezTo>
                    <a:pt x="71" y="81"/>
                    <a:pt x="69" y="81"/>
                    <a:pt x="67" y="79"/>
                  </a:cubicBezTo>
                  <a:cubicBezTo>
                    <a:pt x="3" y="15"/>
                    <a:pt x="3" y="15"/>
                    <a:pt x="3" y="15"/>
                  </a:cubicBezTo>
                  <a:cubicBezTo>
                    <a:pt x="0" y="12"/>
                    <a:pt x="0" y="7"/>
                    <a:pt x="3" y="4"/>
                  </a:cubicBezTo>
                  <a:cubicBezTo>
                    <a:pt x="6" y="0"/>
                    <a:pt x="11" y="0"/>
                    <a:pt x="15" y="4"/>
                  </a:cubicBezTo>
                  <a:cubicBezTo>
                    <a:pt x="79" y="68"/>
                    <a:pt x="79" y="68"/>
                    <a:pt x="79" y="68"/>
                  </a:cubicBezTo>
                  <a:cubicBezTo>
                    <a:pt x="82" y="71"/>
                    <a:pt x="82" y="76"/>
                    <a:pt x="79" y="79"/>
                  </a:cubicBezTo>
                  <a:cubicBezTo>
                    <a:pt x="77" y="81"/>
                    <a:pt x="75" y="81"/>
                    <a:pt x="73" y="81"/>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3" name="Freeform 17">
              <a:extLst>
                <a:ext uri="{FF2B5EF4-FFF2-40B4-BE49-F238E27FC236}">
                  <a16:creationId xmlns:a16="http://schemas.microsoft.com/office/drawing/2014/main" id="{39E2B6F2-E6F3-4307-8D98-CA7B31943548}"/>
                </a:ext>
              </a:extLst>
            </p:cNvPr>
            <p:cNvSpPr>
              <a:spLocks/>
            </p:cNvSpPr>
            <p:nvPr/>
          </p:nvSpPr>
          <p:spPr bwMode="auto">
            <a:xfrm>
              <a:off x="2647" y="-19"/>
              <a:ext cx="369" cy="275"/>
            </a:xfrm>
            <a:custGeom>
              <a:avLst/>
              <a:gdLst>
                <a:gd name="T0" fmla="*/ 306 w 314"/>
                <a:gd name="T1" fmla="*/ 233 h 233"/>
                <a:gd name="T2" fmla="*/ 216 w 314"/>
                <a:gd name="T3" fmla="*/ 233 h 233"/>
                <a:gd name="T4" fmla="*/ 216 w 314"/>
                <a:gd name="T5" fmla="*/ 135 h 233"/>
                <a:gd name="T6" fmla="*/ 103 w 314"/>
                <a:gd name="T7" fmla="*/ 22 h 233"/>
                <a:gd name="T8" fmla="*/ 14 w 314"/>
                <a:gd name="T9" fmla="*/ 111 h 233"/>
                <a:gd name="T10" fmla="*/ 3 w 314"/>
                <a:gd name="T11" fmla="*/ 111 h 233"/>
                <a:gd name="T12" fmla="*/ 3 w 314"/>
                <a:gd name="T13" fmla="*/ 99 h 233"/>
                <a:gd name="T14" fmla="*/ 103 w 314"/>
                <a:gd name="T15" fmla="*/ 0 h 233"/>
                <a:gd name="T16" fmla="*/ 232 w 314"/>
                <a:gd name="T17" fmla="*/ 129 h 233"/>
                <a:gd name="T18" fmla="*/ 232 w 314"/>
                <a:gd name="T19" fmla="*/ 217 h 233"/>
                <a:gd name="T20" fmla="*/ 306 w 314"/>
                <a:gd name="T21" fmla="*/ 217 h 233"/>
                <a:gd name="T22" fmla="*/ 314 w 314"/>
                <a:gd name="T23" fmla="*/ 225 h 233"/>
                <a:gd name="T24" fmla="*/ 306 w 314"/>
                <a:gd name="T25"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233">
                  <a:moveTo>
                    <a:pt x="306" y="233"/>
                  </a:moveTo>
                  <a:cubicBezTo>
                    <a:pt x="216" y="233"/>
                    <a:pt x="216" y="233"/>
                    <a:pt x="216" y="233"/>
                  </a:cubicBezTo>
                  <a:cubicBezTo>
                    <a:pt x="216" y="135"/>
                    <a:pt x="216" y="135"/>
                    <a:pt x="216" y="135"/>
                  </a:cubicBezTo>
                  <a:cubicBezTo>
                    <a:pt x="103" y="22"/>
                    <a:pt x="103" y="22"/>
                    <a:pt x="103" y="22"/>
                  </a:cubicBezTo>
                  <a:cubicBezTo>
                    <a:pt x="14" y="111"/>
                    <a:pt x="14" y="111"/>
                    <a:pt x="14" y="111"/>
                  </a:cubicBezTo>
                  <a:cubicBezTo>
                    <a:pt x="11" y="114"/>
                    <a:pt x="6" y="114"/>
                    <a:pt x="3" y="111"/>
                  </a:cubicBezTo>
                  <a:cubicBezTo>
                    <a:pt x="0" y="108"/>
                    <a:pt x="0" y="103"/>
                    <a:pt x="3" y="99"/>
                  </a:cubicBezTo>
                  <a:cubicBezTo>
                    <a:pt x="103" y="0"/>
                    <a:pt x="103" y="0"/>
                    <a:pt x="103" y="0"/>
                  </a:cubicBezTo>
                  <a:cubicBezTo>
                    <a:pt x="232" y="129"/>
                    <a:pt x="232" y="129"/>
                    <a:pt x="232" y="129"/>
                  </a:cubicBezTo>
                  <a:cubicBezTo>
                    <a:pt x="232" y="217"/>
                    <a:pt x="232" y="217"/>
                    <a:pt x="232" y="217"/>
                  </a:cubicBezTo>
                  <a:cubicBezTo>
                    <a:pt x="306" y="217"/>
                    <a:pt x="306" y="217"/>
                    <a:pt x="306" y="217"/>
                  </a:cubicBezTo>
                  <a:cubicBezTo>
                    <a:pt x="310" y="217"/>
                    <a:pt x="314" y="221"/>
                    <a:pt x="314" y="225"/>
                  </a:cubicBezTo>
                  <a:cubicBezTo>
                    <a:pt x="314" y="230"/>
                    <a:pt x="310" y="233"/>
                    <a:pt x="306" y="23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4" name="Freeform 18">
              <a:extLst>
                <a:ext uri="{FF2B5EF4-FFF2-40B4-BE49-F238E27FC236}">
                  <a16:creationId xmlns:a16="http://schemas.microsoft.com/office/drawing/2014/main" id="{6427ECAE-0C0A-4C22-B486-86747F30BED1}"/>
                </a:ext>
              </a:extLst>
            </p:cNvPr>
            <p:cNvSpPr>
              <a:spLocks/>
            </p:cNvSpPr>
            <p:nvPr/>
          </p:nvSpPr>
          <p:spPr bwMode="auto">
            <a:xfrm>
              <a:off x="2638" y="-207"/>
              <a:ext cx="149" cy="211"/>
            </a:xfrm>
            <a:custGeom>
              <a:avLst/>
              <a:gdLst>
                <a:gd name="T0" fmla="*/ 110 w 126"/>
                <a:gd name="T1" fmla="*/ 179 h 179"/>
                <a:gd name="T2" fmla="*/ 104 w 126"/>
                <a:gd name="T3" fmla="*/ 177 h 179"/>
                <a:gd name="T4" fmla="*/ 0 w 126"/>
                <a:gd name="T5" fmla="*/ 72 h 179"/>
                <a:gd name="T6" fmla="*/ 0 w 126"/>
                <a:gd name="T7" fmla="*/ 0 h 179"/>
                <a:gd name="T8" fmla="*/ 58 w 126"/>
                <a:gd name="T9" fmla="*/ 0 h 179"/>
                <a:gd name="T10" fmla="*/ 123 w 126"/>
                <a:gd name="T11" fmla="*/ 65 h 179"/>
                <a:gd name="T12" fmla="*/ 123 w 126"/>
                <a:gd name="T13" fmla="*/ 77 h 179"/>
                <a:gd name="T14" fmla="*/ 112 w 126"/>
                <a:gd name="T15" fmla="*/ 77 h 179"/>
                <a:gd name="T16" fmla="*/ 51 w 126"/>
                <a:gd name="T17" fmla="*/ 16 h 179"/>
                <a:gd name="T18" fmla="*/ 16 w 126"/>
                <a:gd name="T19" fmla="*/ 16 h 179"/>
                <a:gd name="T20" fmla="*/ 16 w 126"/>
                <a:gd name="T21" fmla="*/ 66 h 179"/>
                <a:gd name="T22" fmla="*/ 115 w 126"/>
                <a:gd name="T23" fmla="*/ 165 h 179"/>
                <a:gd name="T24" fmla="*/ 115 w 126"/>
                <a:gd name="T25" fmla="*/ 177 h 179"/>
                <a:gd name="T26" fmla="*/ 110 w 126"/>
                <a:gd name="T2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79">
                  <a:moveTo>
                    <a:pt x="110" y="179"/>
                  </a:moveTo>
                  <a:cubicBezTo>
                    <a:pt x="108" y="179"/>
                    <a:pt x="106" y="178"/>
                    <a:pt x="104" y="177"/>
                  </a:cubicBezTo>
                  <a:cubicBezTo>
                    <a:pt x="0" y="72"/>
                    <a:pt x="0" y="72"/>
                    <a:pt x="0" y="72"/>
                  </a:cubicBezTo>
                  <a:cubicBezTo>
                    <a:pt x="0" y="0"/>
                    <a:pt x="0" y="0"/>
                    <a:pt x="0" y="0"/>
                  </a:cubicBezTo>
                  <a:cubicBezTo>
                    <a:pt x="58" y="0"/>
                    <a:pt x="58" y="0"/>
                    <a:pt x="58" y="0"/>
                  </a:cubicBezTo>
                  <a:cubicBezTo>
                    <a:pt x="123" y="65"/>
                    <a:pt x="123" y="65"/>
                    <a:pt x="123" y="65"/>
                  </a:cubicBezTo>
                  <a:cubicBezTo>
                    <a:pt x="126" y="68"/>
                    <a:pt x="126" y="73"/>
                    <a:pt x="123" y="77"/>
                  </a:cubicBezTo>
                  <a:cubicBezTo>
                    <a:pt x="120" y="80"/>
                    <a:pt x="115" y="80"/>
                    <a:pt x="112" y="77"/>
                  </a:cubicBezTo>
                  <a:cubicBezTo>
                    <a:pt x="51" y="16"/>
                    <a:pt x="51" y="16"/>
                    <a:pt x="51" y="16"/>
                  </a:cubicBezTo>
                  <a:cubicBezTo>
                    <a:pt x="16" y="16"/>
                    <a:pt x="16" y="16"/>
                    <a:pt x="16" y="16"/>
                  </a:cubicBezTo>
                  <a:cubicBezTo>
                    <a:pt x="16" y="66"/>
                    <a:pt x="16" y="66"/>
                    <a:pt x="16" y="66"/>
                  </a:cubicBezTo>
                  <a:cubicBezTo>
                    <a:pt x="115" y="165"/>
                    <a:pt x="115" y="165"/>
                    <a:pt x="115" y="165"/>
                  </a:cubicBezTo>
                  <a:cubicBezTo>
                    <a:pt x="119" y="168"/>
                    <a:pt x="119" y="173"/>
                    <a:pt x="115" y="177"/>
                  </a:cubicBezTo>
                  <a:cubicBezTo>
                    <a:pt x="114" y="178"/>
                    <a:pt x="112" y="179"/>
                    <a:pt x="110" y="17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5" name="Freeform 19">
              <a:extLst>
                <a:ext uri="{FF2B5EF4-FFF2-40B4-BE49-F238E27FC236}">
                  <a16:creationId xmlns:a16="http://schemas.microsoft.com/office/drawing/2014/main" id="{9E77BA33-204C-464F-B2B6-0096D76F6910}"/>
                </a:ext>
              </a:extLst>
            </p:cNvPr>
            <p:cNvSpPr>
              <a:spLocks/>
            </p:cNvSpPr>
            <p:nvPr/>
          </p:nvSpPr>
          <p:spPr bwMode="auto">
            <a:xfrm>
              <a:off x="2021" y="-20"/>
              <a:ext cx="328" cy="60"/>
            </a:xfrm>
            <a:custGeom>
              <a:avLst/>
              <a:gdLst>
                <a:gd name="T0" fmla="*/ 241 w 278"/>
                <a:gd name="T1" fmla="*/ 51 h 51"/>
                <a:gd name="T2" fmla="*/ 39 w 278"/>
                <a:gd name="T3" fmla="*/ 51 h 51"/>
                <a:gd name="T4" fmla="*/ 3 w 278"/>
                <a:gd name="T5" fmla="*/ 15 h 51"/>
                <a:gd name="T6" fmla="*/ 3 w 278"/>
                <a:gd name="T7" fmla="*/ 3 h 51"/>
                <a:gd name="T8" fmla="*/ 14 w 278"/>
                <a:gd name="T9" fmla="*/ 3 h 51"/>
                <a:gd name="T10" fmla="*/ 46 w 278"/>
                <a:gd name="T11" fmla="*/ 35 h 51"/>
                <a:gd name="T12" fmla="*/ 234 w 278"/>
                <a:gd name="T13" fmla="*/ 35 h 51"/>
                <a:gd name="T14" fmla="*/ 264 w 278"/>
                <a:gd name="T15" fmla="*/ 5 h 51"/>
                <a:gd name="T16" fmla="*/ 275 w 278"/>
                <a:gd name="T17" fmla="*/ 5 h 51"/>
                <a:gd name="T18" fmla="*/ 275 w 278"/>
                <a:gd name="T19" fmla="*/ 17 h 51"/>
                <a:gd name="T20" fmla="*/ 241 w 278"/>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51">
                  <a:moveTo>
                    <a:pt x="241" y="51"/>
                  </a:moveTo>
                  <a:cubicBezTo>
                    <a:pt x="39" y="51"/>
                    <a:pt x="39" y="51"/>
                    <a:pt x="39" y="51"/>
                  </a:cubicBezTo>
                  <a:cubicBezTo>
                    <a:pt x="3" y="15"/>
                    <a:pt x="3" y="15"/>
                    <a:pt x="3" y="15"/>
                  </a:cubicBezTo>
                  <a:cubicBezTo>
                    <a:pt x="0" y="12"/>
                    <a:pt x="0" y="6"/>
                    <a:pt x="3" y="3"/>
                  </a:cubicBezTo>
                  <a:cubicBezTo>
                    <a:pt x="6" y="0"/>
                    <a:pt x="11" y="0"/>
                    <a:pt x="14" y="3"/>
                  </a:cubicBezTo>
                  <a:cubicBezTo>
                    <a:pt x="46" y="35"/>
                    <a:pt x="46" y="35"/>
                    <a:pt x="46" y="35"/>
                  </a:cubicBezTo>
                  <a:cubicBezTo>
                    <a:pt x="234" y="35"/>
                    <a:pt x="234" y="35"/>
                    <a:pt x="234" y="35"/>
                  </a:cubicBezTo>
                  <a:cubicBezTo>
                    <a:pt x="264" y="5"/>
                    <a:pt x="264" y="5"/>
                    <a:pt x="264" y="5"/>
                  </a:cubicBezTo>
                  <a:cubicBezTo>
                    <a:pt x="267" y="2"/>
                    <a:pt x="272" y="2"/>
                    <a:pt x="275" y="5"/>
                  </a:cubicBezTo>
                  <a:cubicBezTo>
                    <a:pt x="278" y="8"/>
                    <a:pt x="278" y="13"/>
                    <a:pt x="275" y="17"/>
                  </a:cubicBezTo>
                  <a:lnTo>
                    <a:pt x="241" y="51"/>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6" name="Freeform 20">
              <a:extLst>
                <a:ext uri="{FF2B5EF4-FFF2-40B4-BE49-F238E27FC236}">
                  <a16:creationId xmlns:a16="http://schemas.microsoft.com/office/drawing/2014/main" id="{CDD6CC5A-FB55-4C51-8329-EDE7A29481B2}"/>
                </a:ext>
              </a:extLst>
            </p:cNvPr>
            <p:cNvSpPr>
              <a:spLocks/>
            </p:cNvSpPr>
            <p:nvPr/>
          </p:nvSpPr>
          <p:spPr bwMode="auto">
            <a:xfrm>
              <a:off x="2344" y="-263"/>
              <a:ext cx="441" cy="539"/>
            </a:xfrm>
            <a:custGeom>
              <a:avLst/>
              <a:gdLst>
                <a:gd name="T0" fmla="*/ 8 w 375"/>
                <a:gd name="T1" fmla="*/ 457 h 457"/>
                <a:gd name="T2" fmla="*/ 0 w 375"/>
                <a:gd name="T3" fmla="*/ 449 h 457"/>
                <a:gd name="T4" fmla="*/ 0 w 375"/>
                <a:gd name="T5" fmla="*/ 328 h 457"/>
                <a:gd name="T6" fmla="*/ 129 w 375"/>
                <a:gd name="T7" fmla="*/ 198 h 457"/>
                <a:gd name="T8" fmla="*/ 129 w 375"/>
                <a:gd name="T9" fmla="*/ 75 h 457"/>
                <a:gd name="T10" fmla="*/ 204 w 375"/>
                <a:gd name="T11" fmla="*/ 0 h 457"/>
                <a:gd name="T12" fmla="*/ 367 w 375"/>
                <a:gd name="T13" fmla="*/ 0 h 457"/>
                <a:gd name="T14" fmla="*/ 375 w 375"/>
                <a:gd name="T15" fmla="*/ 8 h 457"/>
                <a:gd name="T16" fmla="*/ 367 w 375"/>
                <a:gd name="T17" fmla="*/ 16 h 457"/>
                <a:gd name="T18" fmla="*/ 211 w 375"/>
                <a:gd name="T19" fmla="*/ 16 h 457"/>
                <a:gd name="T20" fmla="*/ 145 w 375"/>
                <a:gd name="T21" fmla="*/ 81 h 457"/>
                <a:gd name="T22" fmla="*/ 145 w 375"/>
                <a:gd name="T23" fmla="*/ 205 h 457"/>
                <a:gd name="T24" fmla="*/ 16 w 375"/>
                <a:gd name="T25" fmla="*/ 334 h 457"/>
                <a:gd name="T26" fmla="*/ 16 w 375"/>
                <a:gd name="T27" fmla="*/ 449 h 457"/>
                <a:gd name="T28" fmla="*/ 8 w 375"/>
                <a:gd name="T2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457">
                  <a:moveTo>
                    <a:pt x="8" y="457"/>
                  </a:moveTo>
                  <a:cubicBezTo>
                    <a:pt x="3" y="457"/>
                    <a:pt x="0" y="453"/>
                    <a:pt x="0" y="449"/>
                  </a:cubicBezTo>
                  <a:cubicBezTo>
                    <a:pt x="0" y="328"/>
                    <a:pt x="0" y="328"/>
                    <a:pt x="0" y="328"/>
                  </a:cubicBezTo>
                  <a:cubicBezTo>
                    <a:pt x="129" y="198"/>
                    <a:pt x="129" y="198"/>
                    <a:pt x="129" y="198"/>
                  </a:cubicBezTo>
                  <a:cubicBezTo>
                    <a:pt x="129" y="75"/>
                    <a:pt x="129" y="75"/>
                    <a:pt x="129" y="75"/>
                  </a:cubicBezTo>
                  <a:cubicBezTo>
                    <a:pt x="204" y="0"/>
                    <a:pt x="204" y="0"/>
                    <a:pt x="204" y="0"/>
                  </a:cubicBezTo>
                  <a:cubicBezTo>
                    <a:pt x="367" y="0"/>
                    <a:pt x="367" y="0"/>
                    <a:pt x="367" y="0"/>
                  </a:cubicBezTo>
                  <a:cubicBezTo>
                    <a:pt x="371" y="0"/>
                    <a:pt x="375" y="3"/>
                    <a:pt x="375" y="8"/>
                  </a:cubicBezTo>
                  <a:cubicBezTo>
                    <a:pt x="375" y="12"/>
                    <a:pt x="371" y="16"/>
                    <a:pt x="367" y="16"/>
                  </a:cubicBezTo>
                  <a:cubicBezTo>
                    <a:pt x="211" y="16"/>
                    <a:pt x="211" y="16"/>
                    <a:pt x="211" y="16"/>
                  </a:cubicBezTo>
                  <a:cubicBezTo>
                    <a:pt x="145" y="81"/>
                    <a:pt x="145" y="81"/>
                    <a:pt x="145" y="81"/>
                  </a:cubicBezTo>
                  <a:cubicBezTo>
                    <a:pt x="145" y="205"/>
                    <a:pt x="145" y="205"/>
                    <a:pt x="145" y="205"/>
                  </a:cubicBezTo>
                  <a:cubicBezTo>
                    <a:pt x="16" y="334"/>
                    <a:pt x="16" y="334"/>
                    <a:pt x="16" y="334"/>
                  </a:cubicBezTo>
                  <a:cubicBezTo>
                    <a:pt x="16" y="449"/>
                    <a:pt x="16" y="449"/>
                    <a:pt x="16" y="449"/>
                  </a:cubicBezTo>
                  <a:cubicBezTo>
                    <a:pt x="16" y="453"/>
                    <a:pt x="12" y="457"/>
                    <a:pt x="8" y="45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7" name="Freeform 21">
              <a:extLst>
                <a:ext uri="{FF2B5EF4-FFF2-40B4-BE49-F238E27FC236}">
                  <a16:creationId xmlns:a16="http://schemas.microsoft.com/office/drawing/2014/main" id="{C560B2FA-3BB5-48A9-9833-54B193A0FB97}"/>
                </a:ext>
              </a:extLst>
            </p:cNvPr>
            <p:cNvSpPr>
              <a:spLocks/>
            </p:cNvSpPr>
            <p:nvPr/>
          </p:nvSpPr>
          <p:spPr bwMode="auto">
            <a:xfrm>
              <a:off x="2559" y="-344"/>
              <a:ext cx="39" cy="100"/>
            </a:xfrm>
            <a:custGeom>
              <a:avLst/>
              <a:gdLst>
                <a:gd name="T0" fmla="*/ 25 w 33"/>
                <a:gd name="T1" fmla="*/ 85 h 85"/>
                <a:gd name="T2" fmla="*/ 17 w 33"/>
                <a:gd name="T3" fmla="*/ 77 h 85"/>
                <a:gd name="T4" fmla="*/ 17 w 33"/>
                <a:gd name="T5" fmla="*/ 28 h 85"/>
                <a:gd name="T6" fmla="*/ 3 w 33"/>
                <a:gd name="T7" fmla="*/ 14 h 85"/>
                <a:gd name="T8" fmla="*/ 3 w 33"/>
                <a:gd name="T9" fmla="*/ 3 h 85"/>
                <a:gd name="T10" fmla="*/ 14 w 33"/>
                <a:gd name="T11" fmla="*/ 3 h 85"/>
                <a:gd name="T12" fmla="*/ 33 w 33"/>
                <a:gd name="T13" fmla="*/ 21 h 85"/>
                <a:gd name="T14" fmla="*/ 33 w 33"/>
                <a:gd name="T15" fmla="*/ 77 h 85"/>
                <a:gd name="T16" fmla="*/ 25 w 33"/>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85">
                  <a:moveTo>
                    <a:pt x="25" y="85"/>
                  </a:moveTo>
                  <a:cubicBezTo>
                    <a:pt x="20" y="85"/>
                    <a:pt x="17" y="81"/>
                    <a:pt x="17" y="77"/>
                  </a:cubicBezTo>
                  <a:cubicBezTo>
                    <a:pt x="17" y="28"/>
                    <a:pt x="17" y="28"/>
                    <a:pt x="17" y="28"/>
                  </a:cubicBezTo>
                  <a:cubicBezTo>
                    <a:pt x="3" y="14"/>
                    <a:pt x="3" y="14"/>
                    <a:pt x="3" y="14"/>
                  </a:cubicBezTo>
                  <a:cubicBezTo>
                    <a:pt x="0" y="11"/>
                    <a:pt x="0" y="6"/>
                    <a:pt x="3" y="3"/>
                  </a:cubicBezTo>
                  <a:cubicBezTo>
                    <a:pt x="6" y="0"/>
                    <a:pt x="11" y="0"/>
                    <a:pt x="14" y="3"/>
                  </a:cubicBezTo>
                  <a:cubicBezTo>
                    <a:pt x="33" y="21"/>
                    <a:pt x="33" y="21"/>
                    <a:pt x="33" y="21"/>
                  </a:cubicBezTo>
                  <a:cubicBezTo>
                    <a:pt x="33" y="77"/>
                    <a:pt x="33" y="77"/>
                    <a:pt x="33" y="77"/>
                  </a:cubicBezTo>
                  <a:cubicBezTo>
                    <a:pt x="33" y="81"/>
                    <a:pt x="29" y="85"/>
                    <a:pt x="25" y="85"/>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8" name="Freeform 22">
              <a:extLst>
                <a:ext uri="{FF2B5EF4-FFF2-40B4-BE49-F238E27FC236}">
                  <a16:creationId xmlns:a16="http://schemas.microsoft.com/office/drawing/2014/main" id="{F9AF6937-A891-4FA1-A59D-224E1162326E}"/>
                </a:ext>
              </a:extLst>
            </p:cNvPr>
            <p:cNvSpPr>
              <a:spLocks/>
            </p:cNvSpPr>
            <p:nvPr/>
          </p:nvSpPr>
          <p:spPr bwMode="auto">
            <a:xfrm>
              <a:off x="2529" y="131"/>
              <a:ext cx="19" cy="148"/>
            </a:xfrm>
            <a:custGeom>
              <a:avLst/>
              <a:gdLst>
                <a:gd name="T0" fmla="*/ 8 w 16"/>
                <a:gd name="T1" fmla="*/ 126 h 126"/>
                <a:gd name="T2" fmla="*/ 0 w 16"/>
                <a:gd name="T3" fmla="*/ 118 h 126"/>
                <a:gd name="T4" fmla="*/ 0 w 16"/>
                <a:gd name="T5" fmla="*/ 8 h 126"/>
                <a:gd name="T6" fmla="*/ 8 w 16"/>
                <a:gd name="T7" fmla="*/ 0 h 126"/>
                <a:gd name="T8" fmla="*/ 16 w 16"/>
                <a:gd name="T9" fmla="*/ 8 h 126"/>
                <a:gd name="T10" fmla="*/ 16 w 16"/>
                <a:gd name="T11" fmla="*/ 118 h 126"/>
                <a:gd name="T12" fmla="*/ 8 w 16"/>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16" h="126">
                  <a:moveTo>
                    <a:pt x="8" y="126"/>
                  </a:moveTo>
                  <a:cubicBezTo>
                    <a:pt x="4" y="126"/>
                    <a:pt x="0" y="123"/>
                    <a:pt x="0" y="118"/>
                  </a:cubicBezTo>
                  <a:cubicBezTo>
                    <a:pt x="0" y="8"/>
                    <a:pt x="0" y="8"/>
                    <a:pt x="0" y="8"/>
                  </a:cubicBezTo>
                  <a:cubicBezTo>
                    <a:pt x="0" y="4"/>
                    <a:pt x="4" y="0"/>
                    <a:pt x="8" y="0"/>
                  </a:cubicBezTo>
                  <a:cubicBezTo>
                    <a:pt x="13" y="0"/>
                    <a:pt x="16" y="4"/>
                    <a:pt x="16" y="8"/>
                  </a:cubicBezTo>
                  <a:cubicBezTo>
                    <a:pt x="16" y="118"/>
                    <a:pt x="16" y="118"/>
                    <a:pt x="16" y="118"/>
                  </a:cubicBezTo>
                  <a:cubicBezTo>
                    <a:pt x="16" y="123"/>
                    <a:pt x="13" y="126"/>
                    <a:pt x="8" y="12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9" name="Freeform 23">
              <a:extLst>
                <a:ext uri="{FF2B5EF4-FFF2-40B4-BE49-F238E27FC236}">
                  <a16:creationId xmlns:a16="http://schemas.microsoft.com/office/drawing/2014/main" id="{E40A0F52-D269-4389-8219-B087849924DB}"/>
                </a:ext>
              </a:extLst>
            </p:cNvPr>
            <p:cNvSpPr>
              <a:spLocks/>
            </p:cNvSpPr>
            <p:nvPr/>
          </p:nvSpPr>
          <p:spPr bwMode="auto">
            <a:xfrm>
              <a:off x="2323" y="-237"/>
              <a:ext cx="192" cy="76"/>
            </a:xfrm>
            <a:custGeom>
              <a:avLst/>
              <a:gdLst>
                <a:gd name="T0" fmla="*/ 155 w 163"/>
                <a:gd name="T1" fmla="*/ 64 h 64"/>
                <a:gd name="T2" fmla="*/ 82 w 163"/>
                <a:gd name="T3" fmla="*/ 64 h 64"/>
                <a:gd name="T4" fmla="*/ 41 w 163"/>
                <a:gd name="T5" fmla="*/ 22 h 64"/>
                <a:gd name="T6" fmla="*/ 14 w 163"/>
                <a:gd name="T7" fmla="*/ 49 h 64"/>
                <a:gd name="T8" fmla="*/ 3 w 163"/>
                <a:gd name="T9" fmla="*/ 49 h 64"/>
                <a:gd name="T10" fmla="*/ 3 w 163"/>
                <a:gd name="T11" fmla="*/ 37 h 64"/>
                <a:gd name="T12" fmla="*/ 41 w 163"/>
                <a:gd name="T13" fmla="*/ 0 h 64"/>
                <a:gd name="T14" fmla="*/ 89 w 163"/>
                <a:gd name="T15" fmla="*/ 48 h 64"/>
                <a:gd name="T16" fmla="*/ 155 w 163"/>
                <a:gd name="T17" fmla="*/ 48 h 64"/>
                <a:gd name="T18" fmla="*/ 163 w 163"/>
                <a:gd name="T19" fmla="*/ 56 h 64"/>
                <a:gd name="T20" fmla="*/ 155 w 163"/>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64">
                  <a:moveTo>
                    <a:pt x="155" y="64"/>
                  </a:moveTo>
                  <a:cubicBezTo>
                    <a:pt x="82" y="64"/>
                    <a:pt x="82" y="64"/>
                    <a:pt x="82" y="64"/>
                  </a:cubicBezTo>
                  <a:cubicBezTo>
                    <a:pt x="41" y="22"/>
                    <a:pt x="41" y="22"/>
                    <a:pt x="41" y="22"/>
                  </a:cubicBezTo>
                  <a:cubicBezTo>
                    <a:pt x="14" y="49"/>
                    <a:pt x="14" y="49"/>
                    <a:pt x="14" y="49"/>
                  </a:cubicBezTo>
                  <a:cubicBezTo>
                    <a:pt x="11" y="52"/>
                    <a:pt x="6" y="52"/>
                    <a:pt x="3" y="49"/>
                  </a:cubicBezTo>
                  <a:cubicBezTo>
                    <a:pt x="0" y="46"/>
                    <a:pt x="0" y="41"/>
                    <a:pt x="3" y="37"/>
                  </a:cubicBezTo>
                  <a:cubicBezTo>
                    <a:pt x="41" y="0"/>
                    <a:pt x="41" y="0"/>
                    <a:pt x="41" y="0"/>
                  </a:cubicBezTo>
                  <a:cubicBezTo>
                    <a:pt x="89" y="48"/>
                    <a:pt x="89" y="48"/>
                    <a:pt x="89" y="48"/>
                  </a:cubicBezTo>
                  <a:cubicBezTo>
                    <a:pt x="155" y="48"/>
                    <a:pt x="155" y="48"/>
                    <a:pt x="155" y="48"/>
                  </a:cubicBezTo>
                  <a:cubicBezTo>
                    <a:pt x="160" y="48"/>
                    <a:pt x="163" y="52"/>
                    <a:pt x="163" y="56"/>
                  </a:cubicBezTo>
                  <a:cubicBezTo>
                    <a:pt x="163" y="60"/>
                    <a:pt x="160" y="64"/>
                    <a:pt x="155" y="6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0" name="Freeform 24">
              <a:extLst>
                <a:ext uri="{FF2B5EF4-FFF2-40B4-BE49-F238E27FC236}">
                  <a16:creationId xmlns:a16="http://schemas.microsoft.com/office/drawing/2014/main" id="{A3D037D3-370A-4457-8B4D-B4F9995CCDEE}"/>
                </a:ext>
              </a:extLst>
            </p:cNvPr>
            <p:cNvSpPr>
              <a:spLocks/>
            </p:cNvSpPr>
            <p:nvPr/>
          </p:nvSpPr>
          <p:spPr bwMode="auto">
            <a:xfrm>
              <a:off x="2184" y="-369"/>
              <a:ext cx="254" cy="166"/>
            </a:xfrm>
            <a:custGeom>
              <a:avLst/>
              <a:gdLst>
                <a:gd name="T0" fmla="*/ 9 w 216"/>
                <a:gd name="T1" fmla="*/ 141 h 141"/>
                <a:gd name="T2" fmla="*/ 3 w 216"/>
                <a:gd name="T3" fmla="*/ 138 h 141"/>
                <a:gd name="T4" fmla="*/ 3 w 216"/>
                <a:gd name="T5" fmla="*/ 127 h 141"/>
                <a:gd name="T6" fmla="*/ 130 w 216"/>
                <a:gd name="T7" fmla="*/ 0 h 141"/>
                <a:gd name="T8" fmla="*/ 185 w 216"/>
                <a:gd name="T9" fmla="*/ 0 h 141"/>
                <a:gd name="T10" fmla="*/ 212 w 216"/>
                <a:gd name="T11" fmla="*/ 28 h 141"/>
                <a:gd name="T12" fmla="*/ 212 w 216"/>
                <a:gd name="T13" fmla="*/ 39 h 141"/>
                <a:gd name="T14" fmla="*/ 201 w 216"/>
                <a:gd name="T15" fmla="*/ 39 h 141"/>
                <a:gd name="T16" fmla="*/ 178 w 216"/>
                <a:gd name="T17" fmla="*/ 16 h 141"/>
                <a:gd name="T18" fmla="*/ 137 w 216"/>
                <a:gd name="T19" fmla="*/ 16 h 141"/>
                <a:gd name="T20" fmla="*/ 15 w 216"/>
                <a:gd name="T21" fmla="*/ 138 h 141"/>
                <a:gd name="T22" fmla="*/ 9 w 216"/>
                <a:gd name="T23"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141">
                  <a:moveTo>
                    <a:pt x="9" y="141"/>
                  </a:moveTo>
                  <a:cubicBezTo>
                    <a:pt x="7" y="141"/>
                    <a:pt x="5" y="140"/>
                    <a:pt x="3" y="138"/>
                  </a:cubicBezTo>
                  <a:cubicBezTo>
                    <a:pt x="0" y="135"/>
                    <a:pt x="0" y="130"/>
                    <a:pt x="3" y="127"/>
                  </a:cubicBezTo>
                  <a:cubicBezTo>
                    <a:pt x="130" y="0"/>
                    <a:pt x="130" y="0"/>
                    <a:pt x="130" y="0"/>
                  </a:cubicBezTo>
                  <a:cubicBezTo>
                    <a:pt x="185" y="0"/>
                    <a:pt x="185" y="0"/>
                    <a:pt x="185" y="0"/>
                  </a:cubicBezTo>
                  <a:cubicBezTo>
                    <a:pt x="212" y="28"/>
                    <a:pt x="212" y="28"/>
                    <a:pt x="212" y="28"/>
                  </a:cubicBezTo>
                  <a:cubicBezTo>
                    <a:pt x="216" y="31"/>
                    <a:pt x="216" y="36"/>
                    <a:pt x="212" y="39"/>
                  </a:cubicBezTo>
                  <a:cubicBezTo>
                    <a:pt x="209" y="42"/>
                    <a:pt x="204" y="42"/>
                    <a:pt x="201" y="39"/>
                  </a:cubicBezTo>
                  <a:cubicBezTo>
                    <a:pt x="178" y="16"/>
                    <a:pt x="178" y="16"/>
                    <a:pt x="178" y="16"/>
                  </a:cubicBezTo>
                  <a:cubicBezTo>
                    <a:pt x="137" y="16"/>
                    <a:pt x="137" y="16"/>
                    <a:pt x="137" y="16"/>
                  </a:cubicBezTo>
                  <a:cubicBezTo>
                    <a:pt x="15" y="138"/>
                    <a:pt x="15" y="138"/>
                    <a:pt x="15" y="138"/>
                  </a:cubicBezTo>
                  <a:cubicBezTo>
                    <a:pt x="13" y="140"/>
                    <a:pt x="11" y="141"/>
                    <a:pt x="9" y="141"/>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1" name="Freeform 25">
              <a:extLst>
                <a:ext uri="{FF2B5EF4-FFF2-40B4-BE49-F238E27FC236}">
                  <a16:creationId xmlns:a16="http://schemas.microsoft.com/office/drawing/2014/main" id="{26E56B8C-95C1-4567-B338-3EA45BF26011}"/>
                </a:ext>
              </a:extLst>
            </p:cNvPr>
            <p:cNvSpPr>
              <a:spLocks/>
            </p:cNvSpPr>
            <p:nvPr/>
          </p:nvSpPr>
          <p:spPr bwMode="auto">
            <a:xfrm>
              <a:off x="1930" y="872"/>
              <a:ext cx="274" cy="133"/>
            </a:xfrm>
            <a:custGeom>
              <a:avLst/>
              <a:gdLst>
                <a:gd name="T0" fmla="*/ 132 w 233"/>
                <a:gd name="T1" fmla="*/ 113 h 113"/>
                <a:gd name="T2" fmla="*/ 33 w 233"/>
                <a:gd name="T3" fmla="*/ 113 h 113"/>
                <a:gd name="T4" fmla="*/ 3 w 233"/>
                <a:gd name="T5" fmla="*/ 84 h 113"/>
                <a:gd name="T6" fmla="*/ 3 w 233"/>
                <a:gd name="T7" fmla="*/ 72 h 113"/>
                <a:gd name="T8" fmla="*/ 14 w 233"/>
                <a:gd name="T9" fmla="*/ 72 h 113"/>
                <a:gd name="T10" fmla="*/ 39 w 233"/>
                <a:gd name="T11" fmla="*/ 97 h 113"/>
                <a:gd name="T12" fmla="*/ 125 w 233"/>
                <a:gd name="T13" fmla="*/ 97 h 113"/>
                <a:gd name="T14" fmla="*/ 219 w 233"/>
                <a:gd name="T15" fmla="*/ 3 h 113"/>
                <a:gd name="T16" fmla="*/ 230 w 233"/>
                <a:gd name="T17" fmla="*/ 3 h 113"/>
                <a:gd name="T18" fmla="*/ 230 w 233"/>
                <a:gd name="T19" fmla="*/ 14 h 113"/>
                <a:gd name="T20" fmla="*/ 132 w 233"/>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3">
                  <a:moveTo>
                    <a:pt x="132" y="113"/>
                  </a:moveTo>
                  <a:cubicBezTo>
                    <a:pt x="33" y="113"/>
                    <a:pt x="33" y="113"/>
                    <a:pt x="33" y="113"/>
                  </a:cubicBezTo>
                  <a:cubicBezTo>
                    <a:pt x="3" y="84"/>
                    <a:pt x="3" y="84"/>
                    <a:pt x="3" y="84"/>
                  </a:cubicBezTo>
                  <a:cubicBezTo>
                    <a:pt x="0" y="80"/>
                    <a:pt x="0" y="75"/>
                    <a:pt x="3" y="72"/>
                  </a:cubicBezTo>
                  <a:cubicBezTo>
                    <a:pt x="6" y="69"/>
                    <a:pt x="11" y="69"/>
                    <a:pt x="14" y="72"/>
                  </a:cubicBezTo>
                  <a:cubicBezTo>
                    <a:pt x="39" y="97"/>
                    <a:pt x="39" y="97"/>
                    <a:pt x="39" y="97"/>
                  </a:cubicBezTo>
                  <a:cubicBezTo>
                    <a:pt x="125" y="97"/>
                    <a:pt x="125" y="97"/>
                    <a:pt x="125" y="97"/>
                  </a:cubicBezTo>
                  <a:cubicBezTo>
                    <a:pt x="219" y="3"/>
                    <a:pt x="219" y="3"/>
                    <a:pt x="219" y="3"/>
                  </a:cubicBezTo>
                  <a:cubicBezTo>
                    <a:pt x="222" y="0"/>
                    <a:pt x="227" y="0"/>
                    <a:pt x="230" y="3"/>
                  </a:cubicBezTo>
                  <a:cubicBezTo>
                    <a:pt x="233" y="6"/>
                    <a:pt x="233" y="11"/>
                    <a:pt x="230" y="14"/>
                  </a:cubicBezTo>
                  <a:lnTo>
                    <a:pt x="132" y="113"/>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26">
              <a:extLst>
                <a:ext uri="{FF2B5EF4-FFF2-40B4-BE49-F238E27FC236}">
                  <a16:creationId xmlns:a16="http://schemas.microsoft.com/office/drawing/2014/main" id="{71FCAB26-ED7C-4671-9121-4B693197AF7B}"/>
                </a:ext>
              </a:extLst>
            </p:cNvPr>
            <p:cNvSpPr>
              <a:spLocks/>
            </p:cNvSpPr>
            <p:nvPr/>
          </p:nvSpPr>
          <p:spPr bwMode="auto">
            <a:xfrm>
              <a:off x="1742" y="949"/>
              <a:ext cx="264" cy="300"/>
            </a:xfrm>
            <a:custGeom>
              <a:avLst/>
              <a:gdLst>
                <a:gd name="T0" fmla="*/ 161 w 224"/>
                <a:gd name="T1" fmla="*/ 254 h 254"/>
                <a:gd name="T2" fmla="*/ 67 w 224"/>
                <a:gd name="T3" fmla="*/ 254 h 254"/>
                <a:gd name="T4" fmla="*/ 0 w 224"/>
                <a:gd name="T5" fmla="*/ 187 h 254"/>
                <a:gd name="T6" fmla="*/ 0 w 224"/>
                <a:gd name="T7" fmla="*/ 59 h 254"/>
                <a:gd name="T8" fmla="*/ 56 w 224"/>
                <a:gd name="T9" fmla="*/ 3 h 254"/>
                <a:gd name="T10" fmla="*/ 68 w 224"/>
                <a:gd name="T11" fmla="*/ 3 h 254"/>
                <a:gd name="T12" fmla="*/ 68 w 224"/>
                <a:gd name="T13" fmla="*/ 14 h 254"/>
                <a:gd name="T14" fmla="*/ 16 w 224"/>
                <a:gd name="T15" fmla="*/ 66 h 254"/>
                <a:gd name="T16" fmla="*/ 16 w 224"/>
                <a:gd name="T17" fmla="*/ 181 h 254"/>
                <a:gd name="T18" fmla="*/ 74 w 224"/>
                <a:gd name="T19" fmla="*/ 238 h 254"/>
                <a:gd name="T20" fmla="*/ 154 w 224"/>
                <a:gd name="T21" fmla="*/ 238 h 254"/>
                <a:gd name="T22" fmla="*/ 210 w 224"/>
                <a:gd name="T23" fmla="*/ 183 h 254"/>
                <a:gd name="T24" fmla="*/ 221 w 224"/>
                <a:gd name="T25" fmla="*/ 183 h 254"/>
                <a:gd name="T26" fmla="*/ 221 w 224"/>
                <a:gd name="T27" fmla="*/ 194 h 254"/>
                <a:gd name="T28" fmla="*/ 161 w 224"/>
                <a:gd name="T2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54">
                  <a:moveTo>
                    <a:pt x="161" y="254"/>
                  </a:moveTo>
                  <a:cubicBezTo>
                    <a:pt x="67" y="254"/>
                    <a:pt x="67" y="254"/>
                    <a:pt x="67" y="254"/>
                  </a:cubicBezTo>
                  <a:cubicBezTo>
                    <a:pt x="0" y="187"/>
                    <a:pt x="0" y="187"/>
                    <a:pt x="0" y="187"/>
                  </a:cubicBezTo>
                  <a:cubicBezTo>
                    <a:pt x="0" y="59"/>
                    <a:pt x="0" y="59"/>
                    <a:pt x="0" y="59"/>
                  </a:cubicBezTo>
                  <a:cubicBezTo>
                    <a:pt x="56" y="3"/>
                    <a:pt x="56" y="3"/>
                    <a:pt x="56" y="3"/>
                  </a:cubicBezTo>
                  <a:cubicBezTo>
                    <a:pt x="60" y="0"/>
                    <a:pt x="65" y="0"/>
                    <a:pt x="68" y="3"/>
                  </a:cubicBezTo>
                  <a:cubicBezTo>
                    <a:pt x="71" y="6"/>
                    <a:pt x="71" y="11"/>
                    <a:pt x="68" y="14"/>
                  </a:cubicBezTo>
                  <a:cubicBezTo>
                    <a:pt x="16" y="66"/>
                    <a:pt x="16" y="66"/>
                    <a:pt x="16" y="66"/>
                  </a:cubicBezTo>
                  <a:cubicBezTo>
                    <a:pt x="16" y="181"/>
                    <a:pt x="16" y="181"/>
                    <a:pt x="16" y="181"/>
                  </a:cubicBezTo>
                  <a:cubicBezTo>
                    <a:pt x="74" y="238"/>
                    <a:pt x="74" y="238"/>
                    <a:pt x="74" y="238"/>
                  </a:cubicBezTo>
                  <a:cubicBezTo>
                    <a:pt x="154" y="238"/>
                    <a:pt x="154" y="238"/>
                    <a:pt x="154" y="238"/>
                  </a:cubicBezTo>
                  <a:cubicBezTo>
                    <a:pt x="210" y="183"/>
                    <a:pt x="210" y="183"/>
                    <a:pt x="210" y="183"/>
                  </a:cubicBezTo>
                  <a:cubicBezTo>
                    <a:pt x="213" y="180"/>
                    <a:pt x="218" y="180"/>
                    <a:pt x="221" y="183"/>
                  </a:cubicBezTo>
                  <a:cubicBezTo>
                    <a:pt x="224" y="186"/>
                    <a:pt x="224" y="191"/>
                    <a:pt x="221" y="194"/>
                  </a:cubicBezTo>
                  <a:lnTo>
                    <a:pt x="161" y="254"/>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3" name="Freeform 27">
              <a:extLst>
                <a:ext uri="{FF2B5EF4-FFF2-40B4-BE49-F238E27FC236}">
                  <a16:creationId xmlns:a16="http://schemas.microsoft.com/office/drawing/2014/main" id="{0034F7B9-54F1-4D8F-B383-A8256CEAB891}"/>
                </a:ext>
              </a:extLst>
            </p:cNvPr>
            <p:cNvSpPr>
              <a:spLocks/>
            </p:cNvSpPr>
            <p:nvPr/>
          </p:nvSpPr>
          <p:spPr bwMode="auto">
            <a:xfrm>
              <a:off x="1430" y="1014"/>
              <a:ext cx="331" cy="241"/>
            </a:xfrm>
            <a:custGeom>
              <a:avLst/>
              <a:gdLst>
                <a:gd name="T0" fmla="*/ 8 w 281"/>
                <a:gd name="T1" fmla="*/ 204 h 204"/>
                <a:gd name="T2" fmla="*/ 0 w 281"/>
                <a:gd name="T3" fmla="*/ 196 h 204"/>
                <a:gd name="T4" fmla="*/ 0 w 281"/>
                <a:gd name="T5" fmla="*/ 66 h 204"/>
                <a:gd name="T6" fmla="*/ 66 w 281"/>
                <a:gd name="T7" fmla="*/ 0 h 204"/>
                <a:gd name="T8" fmla="*/ 273 w 281"/>
                <a:gd name="T9" fmla="*/ 0 h 204"/>
                <a:gd name="T10" fmla="*/ 281 w 281"/>
                <a:gd name="T11" fmla="*/ 8 h 204"/>
                <a:gd name="T12" fmla="*/ 273 w 281"/>
                <a:gd name="T13" fmla="*/ 16 h 204"/>
                <a:gd name="T14" fmla="*/ 73 w 281"/>
                <a:gd name="T15" fmla="*/ 16 h 204"/>
                <a:gd name="T16" fmla="*/ 16 w 281"/>
                <a:gd name="T17" fmla="*/ 72 h 204"/>
                <a:gd name="T18" fmla="*/ 16 w 281"/>
                <a:gd name="T19" fmla="*/ 196 h 204"/>
                <a:gd name="T20" fmla="*/ 8 w 281"/>
                <a:gd name="T2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1" h="204">
                  <a:moveTo>
                    <a:pt x="8" y="204"/>
                  </a:moveTo>
                  <a:cubicBezTo>
                    <a:pt x="4" y="204"/>
                    <a:pt x="0" y="201"/>
                    <a:pt x="0" y="196"/>
                  </a:cubicBezTo>
                  <a:cubicBezTo>
                    <a:pt x="0" y="66"/>
                    <a:pt x="0" y="66"/>
                    <a:pt x="0" y="66"/>
                  </a:cubicBezTo>
                  <a:cubicBezTo>
                    <a:pt x="66" y="0"/>
                    <a:pt x="66" y="0"/>
                    <a:pt x="66" y="0"/>
                  </a:cubicBezTo>
                  <a:cubicBezTo>
                    <a:pt x="273" y="0"/>
                    <a:pt x="273" y="0"/>
                    <a:pt x="273" y="0"/>
                  </a:cubicBezTo>
                  <a:cubicBezTo>
                    <a:pt x="278" y="0"/>
                    <a:pt x="281" y="3"/>
                    <a:pt x="281" y="8"/>
                  </a:cubicBezTo>
                  <a:cubicBezTo>
                    <a:pt x="281" y="12"/>
                    <a:pt x="278" y="16"/>
                    <a:pt x="273" y="16"/>
                  </a:cubicBezTo>
                  <a:cubicBezTo>
                    <a:pt x="73" y="16"/>
                    <a:pt x="73" y="16"/>
                    <a:pt x="73" y="16"/>
                  </a:cubicBezTo>
                  <a:cubicBezTo>
                    <a:pt x="16" y="72"/>
                    <a:pt x="16" y="72"/>
                    <a:pt x="16" y="72"/>
                  </a:cubicBezTo>
                  <a:cubicBezTo>
                    <a:pt x="16" y="196"/>
                    <a:pt x="16" y="196"/>
                    <a:pt x="16" y="196"/>
                  </a:cubicBezTo>
                  <a:cubicBezTo>
                    <a:pt x="16" y="201"/>
                    <a:pt x="12" y="204"/>
                    <a:pt x="8" y="20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32740F8B-BB04-41B9-B3FC-D5106AE51127}"/>
                </a:ext>
              </a:extLst>
            </p:cNvPr>
            <p:cNvSpPr>
              <a:spLocks/>
            </p:cNvSpPr>
            <p:nvPr/>
          </p:nvSpPr>
          <p:spPr bwMode="auto">
            <a:xfrm>
              <a:off x="1393" y="629"/>
              <a:ext cx="129" cy="404"/>
            </a:xfrm>
            <a:custGeom>
              <a:avLst/>
              <a:gdLst>
                <a:gd name="T0" fmla="*/ 101 w 110"/>
                <a:gd name="T1" fmla="*/ 343 h 343"/>
                <a:gd name="T2" fmla="*/ 96 w 110"/>
                <a:gd name="T3" fmla="*/ 340 h 343"/>
                <a:gd name="T4" fmla="*/ 0 w 110"/>
                <a:gd name="T5" fmla="*/ 244 h 343"/>
                <a:gd name="T6" fmla="*/ 0 w 110"/>
                <a:gd name="T7" fmla="*/ 8 h 343"/>
                <a:gd name="T8" fmla="*/ 8 w 110"/>
                <a:gd name="T9" fmla="*/ 0 h 343"/>
                <a:gd name="T10" fmla="*/ 16 w 110"/>
                <a:gd name="T11" fmla="*/ 8 h 343"/>
                <a:gd name="T12" fmla="*/ 16 w 110"/>
                <a:gd name="T13" fmla="*/ 238 h 343"/>
                <a:gd name="T14" fmla="*/ 107 w 110"/>
                <a:gd name="T15" fmla="*/ 329 h 343"/>
                <a:gd name="T16" fmla="*/ 107 w 110"/>
                <a:gd name="T17" fmla="*/ 340 h 343"/>
                <a:gd name="T18" fmla="*/ 101 w 110"/>
                <a:gd name="T19"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343">
                  <a:moveTo>
                    <a:pt x="101" y="343"/>
                  </a:moveTo>
                  <a:cubicBezTo>
                    <a:pt x="99" y="343"/>
                    <a:pt x="97" y="342"/>
                    <a:pt x="96" y="340"/>
                  </a:cubicBezTo>
                  <a:cubicBezTo>
                    <a:pt x="0" y="244"/>
                    <a:pt x="0" y="244"/>
                    <a:pt x="0" y="244"/>
                  </a:cubicBezTo>
                  <a:cubicBezTo>
                    <a:pt x="0" y="8"/>
                    <a:pt x="0" y="8"/>
                    <a:pt x="0" y="8"/>
                  </a:cubicBezTo>
                  <a:cubicBezTo>
                    <a:pt x="0" y="4"/>
                    <a:pt x="3" y="0"/>
                    <a:pt x="8" y="0"/>
                  </a:cubicBezTo>
                  <a:cubicBezTo>
                    <a:pt x="12" y="0"/>
                    <a:pt x="16" y="4"/>
                    <a:pt x="16" y="8"/>
                  </a:cubicBezTo>
                  <a:cubicBezTo>
                    <a:pt x="16" y="238"/>
                    <a:pt x="16" y="238"/>
                    <a:pt x="16" y="238"/>
                  </a:cubicBezTo>
                  <a:cubicBezTo>
                    <a:pt x="107" y="329"/>
                    <a:pt x="107" y="329"/>
                    <a:pt x="107" y="329"/>
                  </a:cubicBezTo>
                  <a:cubicBezTo>
                    <a:pt x="110" y="332"/>
                    <a:pt x="110" y="337"/>
                    <a:pt x="107" y="340"/>
                  </a:cubicBezTo>
                  <a:cubicBezTo>
                    <a:pt x="106" y="342"/>
                    <a:pt x="103" y="343"/>
                    <a:pt x="101" y="34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C8EC4215-64C0-4D96-BC55-BF4BB9D4CC5D}"/>
                </a:ext>
              </a:extLst>
            </p:cNvPr>
            <p:cNvSpPr>
              <a:spLocks/>
            </p:cNvSpPr>
            <p:nvPr/>
          </p:nvSpPr>
          <p:spPr bwMode="auto">
            <a:xfrm>
              <a:off x="1506" y="123"/>
              <a:ext cx="295" cy="643"/>
            </a:xfrm>
            <a:custGeom>
              <a:avLst/>
              <a:gdLst>
                <a:gd name="T0" fmla="*/ 8 w 251"/>
                <a:gd name="T1" fmla="*/ 546 h 546"/>
                <a:gd name="T2" fmla="*/ 0 w 251"/>
                <a:gd name="T3" fmla="*/ 538 h 546"/>
                <a:gd name="T4" fmla="*/ 0 w 251"/>
                <a:gd name="T5" fmla="*/ 259 h 546"/>
                <a:gd name="T6" fmla="*/ 74 w 251"/>
                <a:gd name="T7" fmla="*/ 186 h 546"/>
                <a:gd name="T8" fmla="*/ 146 w 251"/>
                <a:gd name="T9" fmla="*/ 258 h 546"/>
                <a:gd name="T10" fmla="*/ 190 w 251"/>
                <a:gd name="T11" fmla="*/ 258 h 546"/>
                <a:gd name="T12" fmla="*/ 190 w 251"/>
                <a:gd name="T13" fmla="*/ 50 h 546"/>
                <a:gd name="T14" fmla="*/ 237 w 251"/>
                <a:gd name="T15" fmla="*/ 3 h 546"/>
                <a:gd name="T16" fmla="*/ 248 w 251"/>
                <a:gd name="T17" fmla="*/ 3 h 546"/>
                <a:gd name="T18" fmla="*/ 248 w 251"/>
                <a:gd name="T19" fmla="*/ 14 h 546"/>
                <a:gd name="T20" fmla="*/ 206 w 251"/>
                <a:gd name="T21" fmla="*/ 57 h 546"/>
                <a:gd name="T22" fmla="*/ 206 w 251"/>
                <a:gd name="T23" fmla="*/ 274 h 546"/>
                <a:gd name="T24" fmla="*/ 139 w 251"/>
                <a:gd name="T25" fmla="*/ 274 h 546"/>
                <a:gd name="T26" fmla="*/ 74 w 251"/>
                <a:gd name="T27" fmla="*/ 209 h 546"/>
                <a:gd name="T28" fmla="*/ 16 w 251"/>
                <a:gd name="T29" fmla="*/ 266 h 546"/>
                <a:gd name="T30" fmla="*/ 16 w 251"/>
                <a:gd name="T31" fmla="*/ 538 h 546"/>
                <a:gd name="T32" fmla="*/ 8 w 251"/>
                <a:gd name="T33" fmla="*/ 54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546">
                  <a:moveTo>
                    <a:pt x="8" y="546"/>
                  </a:moveTo>
                  <a:cubicBezTo>
                    <a:pt x="4" y="546"/>
                    <a:pt x="0" y="542"/>
                    <a:pt x="0" y="538"/>
                  </a:cubicBezTo>
                  <a:cubicBezTo>
                    <a:pt x="0" y="259"/>
                    <a:pt x="0" y="259"/>
                    <a:pt x="0" y="259"/>
                  </a:cubicBezTo>
                  <a:cubicBezTo>
                    <a:pt x="74" y="186"/>
                    <a:pt x="74" y="186"/>
                    <a:pt x="74" y="186"/>
                  </a:cubicBezTo>
                  <a:cubicBezTo>
                    <a:pt x="146" y="258"/>
                    <a:pt x="146" y="258"/>
                    <a:pt x="146" y="258"/>
                  </a:cubicBezTo>
                  <a:cubicBezTo>
                    <a:pt x="190" y="258"/>
                    <a:pt x="190" y="258"/>
                    <a:pt x="190" y="258"/>
                  </a:cubicBezTo>
                  <a:cubicBezTo>
                    <a:pt x="190" y="50"/>
                    <a:pt x="190" y="50"/>
                    <a:pt x="190" y="50"/>
                  </a:cubicBezTo>
                  <a:cubicBezTo>
                    <a:pt x="237" y="3"/>
                    <a:pt x="237" y="3"/>
                    <a:pt x="237" y="3"/>
                  </a:cubicBezTo>
                  <a:cubicBezTo>
                    <a:pt x="240" y="0"/>
                    <a:pt x="245" y="0"/>
                    <a:pt x="248" y="3"/>
                  </a:cubicBezTo>
                  <a:cubicBezTo>
                    <a:pt x="251" y="6"/>
                    <a:pt x="251" y="11"/>
                    <a:pt x="248" y="14"/>
                  </a:cubicBezTo>
                  <a:cubicBezTo>
                    <a:pt x="206" y="57"/>
                    <a:pt x="206" y="57"/>
                    <a:pt x="206" y="57"/>
                  </a:cubicBezTo>
                  <a:cubicBezTo>
                    <a:pt x="206" y="274"/>
                    <a:pt x="206" y="274"/>
                    <a:pt x="206" y="274"/>
                  </a:cubicBezTo>
                  <a:cubicBezTo>
                    <a:pt x="139" y="274"/>
                    <a:pt x="139" y="274"/>
                    <a:pt x="139" y="274"/>
                  </a:cubicBezTo>
                  <a:cubicBezTo>
                    <a:pt x="74" y="209"/>
                    <a:pt x="74" y="209"/>
                    <a:pt x="74" y="209"/>
                  </a:cubicBezTo>
                  <a:cubicBezTo>
                    <a:pt x="16" y="266"/>
                    <a:pt x="16" y="266"/>
                    <a:pt x="16" y="266"/>
                  </a:cubicBezTo>
                  <a:cubicBezTo>
                    <a:pt x="16" y="538"/>
                    <a:pt x="16" y="538"/>
                    <a:pt x="16" y="538"/>
                  </a:cubicBezTo>
                  <a:cubicBezTo>
                    <a:pt x="16" y="542"/>
                    <a:pt x="13" y="546"/>
                    <a:pt x="8" y="54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6" name="Freeform 30">
              <a:extLst>
                <a:ext uri="{FF2B5EF4-FFF2-40B4-BE49-F238E27FC236}">
                  <a16:creationId xmlns:a16="http://schemas.microsoft.com/office/drawing/2014/main" id="{4BAFD23D-5164-424B-BCC4-9EF75BBC644C}"/>
                </a:ext>
              </a:extLst>
            </p:cNvPr>
            <p:cNvSpPr>
              <a:spLocks/>
            </p:cNvSpPr>
            <p:nvPr/>
          </p:nvSpPr>
          <p:spPr bwMode="auto">
            <a:xfrm>
              <a:off x="1712" y="653"/>
              <a:ext cx="287" cy="134"/>
            </a:xfrm>
            <a:custGeom>
              <a:avLst/>
              <a:gdLst>
                <a:gd name="T0" fmla="*/ 236 w 244"/>
                <a:gd name="T1" fmla="*/ 114 h 114"/>
                <a:gd name="T2" fmla="*/ 103 w 244"/>
                <a:gd name="T3" fmla="*/ 114 h 114"/>
                <a:gd name="T4" fmla="*/ 3 w 244"/>
                <a:gd name="T5" fmla="*/ 14 h 114"/>
                <a:gd name="T6" fmla="*/ 3 w 244"/>
                <a:gd name="T7" fmla="*/ 3 h 114"/>
                <a:gd name="T8" fmla="*/ 14 w 244"/>
                <a:gd name="T9" fmla="*/ 3 h 114"/>
                <a:gd name="T10" fmla="*/ 110 w 244"/>
                <a:gd name="T11" fmla="*/ 98 h 114"/>
                <a:gd name="T12" fmla="*/ 236 w 244"/>
                <a:gd name="T13" fmla="*/ 98 h 114"/>
                <a:gd name="T14" fmla="*/ 244 w 244"/>
                <a:gd name="T15" fmla="*/ 106 h 114"/>
                <a:gd name="T16" fmla="*/ 236 w 244"/>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4">
                  <a:moveTo>
                    <a:pt x="236" y="114"/>
                  </a:moveTo>
                  <a:cubicBezTo>
                    <a:pt x="103" y="114"/>
                    <a:pt x="103" y="114"/>
                    <a:pt x="103" y="114"/>
                  </a:cubicBezTo>
                  <a:cubicBezTo>
                    <a:pt x="3" y="14"/>
                    <a:pt x="3" y="14"/>
                    <a:pt x="3" y="14"/>
                  </a:cubicBezTo>
                  <a:cubicBezTo>
                    <a:pt x="0" y="11"/>
                    <a:pt x="0" y="6"/>
                    <a:pt x="3" y="3"/>
                  </a:cubicBezTo>
                  <a:cubicBezTo>
                    <a:pt x="6" y="0"/>
                    <a:pt x="11" y="0"/>
                    <a:pt x="14" y="3"/>
                  </a:cubicBezTo>
                  <a:cubicBezTo>
                    <a:pt x="110" y="98"/>
                    <a:pt x="110" y="98"/>
                    <a:pt x="110" y="98"/>
                  </a:cubicBezTo>
                  <a:cubicBezTo>
                    <a:pt x="236" y="98"/>
                    <a:pt x="236" y="98"/>
                    <a:pt x="236" y="98"/>
                  </a:cubicBezTo>
                  <a:cubicBezTo>
                    <a:pt x="240" y="98"/>
                    <a:pt x="244" y="102"/>
                    <a:pt x="244" y="106"/>
                  </a:cubicBezTo>
                  <a:cubicBezTo>
                    <a:pt x="244" y="110"/>
                    <a:pt x="240" y="114"/>
                    <a:pt x="236" y="11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7" name="Freeform 31">
              <a:extLst>
                <a:ext uri="{FF2B5EF4-FFF2-40B4-BE49-F238E27FC236}">
                  <a16:creationId xmlns:a16="http://schemas.microsoft.com/office/drawing/2014/main" id="{C2F3F239-BE41-43B9-A442-534613349E9F}"/>
                </a:ext>
              </a:extLst>
            </p:cNvPr>
            <p:cNvSpPr>
              <a:spLocks/>
            </p:cNvSpPr>
            <p:nvPr/>
          </p:nvSpPr>
          <p:spPr bwMode="auto">
            <a:xfrm>
              <a:off x="2063" y="206"/>
              <a:ext cx="140" cy="196"/>
            </a:xfrm>
            <a:custGeom>
              <a:avLst/>
              <a:gdLst>
                <a:gd name="T0" fmla="*/ 110 w 119"/>
                <a:gd name="T1" fmla="*/ 166 h 166"/>
                <a:gd name="T2" fmla="*/ 105 w 119"/>
                <a:gd name="T3" fmla="*/ 163 h 166"/>
                <a:gd name="T4" fmla="*/ 0 w 119"/>
                <a:gd name="T5" fmla="*/ 58 h 166"/>
                <a:gd name="T6" fmla="*/ 0 w 119"/>
                <a:gd name="T7" fmla="*/ 8 h 166"/>
                <a:gd name="T8" fmla="*/ 8 w 119"/>
                <a:gd name="T9" fmla="*/ 0 h 166"/>
                <a:gd name="T10" fmla="*/ 16 w 119"/>
                <a:gd name="T11" fmla="*/ 8 h 166"/>
                <a:gd name="T12" fmla="*/ 16 w 119"/>
                <a:gd name="T13" fmla="*/ 52 h 166"/>
                <a:gd name="T14" fmla="*/ 116 w 119"/>
                <a:gd name="T15" fmla="*/ 152 h 166"/>
                <a:gd name="T16" fmla="*/ 116 w 119"/>
                <a:gd name="T17" fmla="*/ 163 h 166"/>
                <a:gd name="T18" fmla="*/ 110 w 119"/>
                <a:gd name="T1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66">
                  <a:moveTo>
                    <a:pt x="110" y="166"/>
                  </a:moveTo>
                  <a:cubicBezTo>
                    <a:pt x="108" y="166"/>
                    <a:pt x="106" y="165"/>
                    <a:pt x="105" y="163"/>
                  </a:cubicBezTo>
                  <a:cubicBezTo>
                    <a:pt x="0" y="58"/>
                    <a:pt x="0" y="58"/>
                    <a:pt x="0" y="58"/>
                  </a:cubicBezTo>
                  <a:cubicBezTo>
                    <a:pt x="0" y="8"/>
                    <a:pt x="0" y="8"/>
                    <a:pt x="0" y="8"/>
                  </a:cubicBezTo>
                  <a:cubicBezTo>
                    <a:pt x="0" y="4"/>
                    <a:pt x="3" y="0"/>
                    <a:pt x="8" y="0"/>
                  </a:cubicBezTo>
                  <a:cubicBezTo>
                    <a:pt x="12" y="0"/>
                    <a:pt x="16" y="4"/>
                    <a:pt x="16" y="8"/>
                  </a:cubicBezTo>
                  <a:cubicBezTo>
                    <a:pt x="16" y="52"/>
                    <a:pt x="16" y="52"/>
                    <a:pt x="16" y="52"/>
                  </a:cubicBezTo>
                  <a:cubicBezTo>
                    <a:pt x="116" y="152"/>
                    <a:pt x="116" y="152"/>
                    <a:pt x="116" y="152"/>
                  </a:cubicBezTo>
                  <a:cubicBezTo>
                    <a:pt x="119" y="155"/>
                    <a:pt x="119" y="160"/>
                    <a:pt x="116" y="163"/>
                  </a:cubicBezTo>
                  <a:cubicBezTo>
                    <a:pt x="114" y="165"/>
                    <a:pt x="112" y="166"/>
                    <a:pt x="110" y="16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8" name="Freeform 32">
              <a:extLst>
                <a:ext uri="{FF2B5EF4-FFF2-40B4-BE49-F238E27FC236}">
                  <a16:creationId xmlns:a16="http://schemas.microsoft.com/office/drawing/2014/main" id="{E9E5AAEC-268A-4A6A-864A-F25334ADDF9E}"/>
                </a:ext>
              </a:extLst>
            </p:cNvPr>
            <p:cNvSpPr>
              <a:spLocks/>
            </p:cNvSpPr>
            <p:nvPr/>
          </p:nvSpPr>
          <p:spPr bwMode="auto">
            <a:xfrm>
              <a:off x="1266" y="429"/>
              <a:ext cx="186" cy="70"/>
            </a:xfrm>
            <a:custGeom>
              <a:avLst/>
              <a:gdLst>
                <a:gd name="T0" fmla="*/ 150 w 158"/>
                <a:gd name="T1" fmla="*/ 60 h 60"/>
                <a:gd name="T2" fmla="*/ 142 w 158"/>
                <a:gd name="T3" fmla="*/ 52 h 60"/>
                <a:gd name="T4" fmla="*/ 142 w 158"/>
                <a:gd name="T5" fmla="*/ 16 h 60"/>
                <a:gd name="T6" fmla="*/ 8 w 158"/>
                <a:gd name="T7" fmla="*/ 16 h 60"/>
                <a:gd name="T8" fmla="*/ 0 w 158"/>
                <a:gd name="T9" fmla="*/ 8 h 60"/>
                <a:gd name="T10" fmla="*/ 8 w 158"/>
                <a:gd name="T11" fmla="*/ 0 h 60"/>
                <a:gd name="T12" fmla="*/ 158 w 158"/>
                <a:gd name="T13" fmla="*/ 0 h 60"/>
                <a:gd name="T14" fmla="*/ 158 w 158"/>
                <a:gd name="T15" fmla="*/ 52 h 60"/>
                <a:gd name="T16" fmla="*/ 150 w 158"/>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0">
                  <a:moveTo>
                    <a:pt x="150" y="60"/>
                  </a:moveTo>
                  <a:cubicBezTo>
                    <a:pt x="146" y="60"/>
                    <a:pt x="142" y="56"/>
                    <a:pt x="142" y="52"/>
                  </a:cubicBezTo>
                  <a:cubicBezTo>
                    <a:pt x="142" y="16"/>
                    <a:pt x="142" y="16"/>
                    <a:pt x="142" y="16"/>
                  </a:cubicBezTo>
                  <a:cubicBezTo>
                    <a:pt x="8" y="16"/>
                    <a:pt x="8" y="16"/>
                    <a:pt x="8" y="16"/>
                  </a:cubicBezTo>
                  <a:cubicBezTo>
                    <a:pt x="3" y="16"/>
                    <a:pt x="0" y="12"/>
                    <a:pt x="0" y="8"/>
                  </a:cubicBezTo>
                  <a:cubicBezTo>
                    <a:pt x="0" y="3"/>
                    <a:pt x="3" y="0"/>
                    <a:pt x="8" y="0"/>
                  </a:cubicBezTo>
                  <a:cubicBezTo>
                    <a:pt x="158" y="0"/>
                    <a:pt x="158" y="0"/>
                    <a:pt x="158" y="0"/>
                  </a:cubicBezTo>
                  <a:cubicBezTo>
                    <a:pt x="158" y="52"/>
                    <a:pt x="158" y="52"/>
                    <a:pt x="158" y="52"/>
                  </a:cubicBezTo>
                  <a:cubicBezTo>
                    <a:pt x="158" y="56"/>
                    <a:pt x="155" y="60"/>
                    <a:pt x="150" y="60"/>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9" name="Freeform 33">
              <a:extLst>
                <a:ext uri="{FF2B5EF4-FFF2-40B4-BE49-F238E27FC236}">
                  <a16:creationId xmlns:a16="http://schemas.microsoft.com/office/drawing/2014/main" id="{0A744984-6557-46E2-81D8-6ECED80E1041}"/>
                </a:ext>
              </a:extLst>
            </p:cNvPr>
            <p:cNvSpPr>
              <a:spLocks/>
            </p:cNvSpPr>
            <p:nvPr/>
          </p:nvSpPr>
          <p:spPr bwMode="auto">
            <a:xfrm>
              <a:off x="1368" y="-180"/>
              <a:ext cx="453" cy="431"/>
            </a:xfrm>
            <a:custGeom>
              <a:avLst/>
              <a:gdLst>
                <a:gd name="T0" fmla="*/ 52 w 385"/>
                <a:gd name="T1" fmla="*/ 366 h 366"/>
                <a:gd name="T2" fmla="*/ 8 w 385"/>
                <a:gd name="T3" fmla="*/ 366 h 366"/>
                <a:gd name="T4" fmla="*/ 0 w 385"/>
                <a:gd name="T5" fmla="*/ 358 h 366"/>
                <a:gd name="T6" fmla="*/ 8 w 385"/>
                <a:gd name="T7" fmla="*/ 350 h 366"/>
                <a:gd name="T8" fmla="*/ 45 w 385"/>
                <a:gd name="T9" fmla="*/ 350 h 366"/>
                <a:gd name="T10" fmla="*/ 124 w 385"/>
                <a:gd name="T11" fmla="*/ 271 h 366"/>
                <a:gd name="T12" fmla="*/ 124 w 385"/>
                <a:gd name="T13" fmla="*/ 217 h 366"/>
                <a:gd name="T14" fmla="*/ 226 w 385"/>
                <a:gd name="T15" fmla="*/ 116 h 366"/>
                <a:gd name="T16" fmla="*/ 295 w 385"/>
                <a:gd name="T17" fmla="*/ 116 h 366"/>
                <a:gd name="T18" fmla="*/ 369 w 385"/>
                <a:gd name="T19" fmla="*/ 41 h 366"/>
                <a:gd name="T20" fmla="*/ 369 w 385"/>
                <a:gd name="T21" fmla="*/ 16 h 366"/>
                <a:gd name="T22" fmla="*/ 277 w 385"/>
                <a:gd name="T23" fmla="*/ 16 h 366"/>
                <a:gd name="T24" fmla="*/ 251 w 385"/>
                <a:gd name="T25" fmla="*/ 42 h 366"/>
                <a:gd name="T26" fmla="*/ 240 w 385"/>
                <a:gd name="T27" fmla="*/ 42 h 366"/>
                <a:gd name="T28" fmla="*/ 240 w 385"/>
                <a:gd name="T29" fmla="*/ 31 h 366"/>
                <a:gd name="T30" fmla="*/ 271 w 385"/>
                <a:gd name="T31" fmla="*/ 0 h 366"/>
                <a:gd name="T32" fmla="*/ 385 w 385"/>
                <a:gd name="T33" fmla="*/ 0 h 366"/>
                <a:gd name="T34" fmla="*/ 385 w 385"/>
                <a:gd name="T35" fmla="*/ 48 h 366"/>
                <a:gd name="T36" fmla="*/ 301 w 385"/>
                <a:gd name="T37" fmla="*/ 132 h 366"/>
                <a:gd name="T38" fmla="*/ 232 w 385"/>
                <a:gd name="T39" fmla="*/ 132 h 366"/>
                <a:gd name="T40" fmla="*/ 140 w 385"/>
                <a:gd name="T41" fmla="*/ 224 h 366"/>
                <a:gd name="T42" fmla="*/ 140 w 385"/>
                <a:gd name="T43" fmla="*/ 277 h 366"/>
                <a:gd name="T44" fmla="*/ 52 w 385"/>
                <a:gd name="T45"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5" h="366">
                  <a:moveTo>
                    <a:pt x="52" y="366"/>
                  </a:moveTo>
                  <a:cubicBezTo>
                    <a:pt x="8" y="366"/>
                    <a:pt x="8" y="366"/>
                    <a:pt x="8" y="366"/>
                  </a:cubicBezTo>
                  <a:cubicBezTo>
                    <a:pt x="4" y="366"/>
                    <a:pt x="0" y="363"/>
                    <a:pt x="0" y="358"/>
                  </a:cubicBezTo>
                  <a:cubicBezTo>
                    <a:pt x="0" y="354"/>
                    <a:pt x="4" y="350"/>
                    <a:pt x="8" y="350"/>
                  </a:cubicBezTo>
                  <a:cubicBezTo>
                    <a:pt x="45" y="350"/>
                    <a:pt x="45" y="350"/>
                    <a:pt x="45" y="350"/>
                  </a:cubicBezTo>
                  <a:cubicBezTo>
                    <a:pt x="124" y="271"/>
                    <a:pt x="124" y="271"/>
                    <a:pt x="124" y="271"/>
                  </a:cubicBezTo>
                  <a:cubicBezTo>
                    <a:pt x="124" y="217"/>
                    <a:pt x="124" y="217"/>
                    <a:pt x="124" y="217"/>
                  </a:cubicBezTo>
                  <a:cubicBezTo>
                    <a:pt x="226" y="116"/>
                    <a:pt x="226" y="116"/>
                    <a:pt x="226" y="116"/>
                  </a:cubicBezTo>
                  <a:cubicBezTo>
                    <a:pt x="295" y="116"/>
                    <a:pt x="295" y="116"/>
                    <a:pt x="295" y="116"/>
                  </a:cubicBezTo>
                  <a:cubicBezTo>
                    <a:pt x="369" y="41"/>
                    <a:pt x="369" y="41"/>
                    <a:pt x="369" y="41"/>
                  </a:cubicBezTo>
                  <a:cubicBezTo>
                    <a:pt x="369" y="16"/>
                    <a:pt x="369" y="16"/>
                    <a:pt x="369" y="16"/>
                  </a:cubicBezTo>
                  <a:cubicBezTo>
                    <a:pt x="277" y="16"/>
                    <a:pt x="277" y="16"/>
                    <a:pt x="277" y="16"/>
                  </a:cubicBezTo>
                  <a:cubicBezTo>
                    <a:pt x="251" y="42"/>
                    <a:pt x="251" y="42"/>
                    <a:pt x="251" y="42"/>
                  </a:cubicBezTo>
                  <a:cubicBezTo>
                    <a:pt x="248" y="45"/>
                    <a:pt x="243" y="45"/>
                    <a:pt x="240" y="42"/>
                  </a:cubicBezTo>
                  <a:cubicBezTo>
                    <a:pt x="237" y="39"/>
                    <a:pt x="237" y="34"/>
                    <a:pt x="240" y="31"/>
                  </a:cubicBezTo>
                  <a:cubicBezTo>
                    <a:pt x="271" y="0"/>
                    <a:pt x="271" y="0"/>
                    <a:pt x="271" y="0"/>
                  </a:cubicBezTo>
                  <a:cubicBezTo>
                    <a:pt x="385" y="0"/>
                    <a:pt x="385" y="0"/>
                    <a:pt x="385" y="0"/>
                  </a:cubicBezTo>
                  <a:cubicBezTo>
                    <a:pt x="385" y="48"/>
                    <a:pt x="385" y="48"/>
                    <a:pt x="385" y="48"/>
                  </a:cubicBezTo>
                  <a:cubicBezTo>
                    <a:pt x="301" y="132"/>
                    <a:pt x="301" y="132"/>
                    <a:pt x="301" y="132"/>
                  </a:cubicBezTo>
                  <a:cubicBezTo>
                    <a:pt x="232" y="132"/>
                    <a:pt x="232" y="132"/>
                    <a:pt x="232" y="132"/>
                  </a:cubicBezTo>
                  <a:cubicBezTo>
                    <a:pt x="140" y="224"/>
                    <a:pt x="140" y="224"/>
                    <a:pt x="140" y="224"/>
                  </a:cubicBezTo>
                  <a:cubicBezTo>
                    <a:pt x="140" y="277"/>
                    <a:pt x="140" y="277"/>
                    <a:pt x="140" y="277"/>
                  </a:cubicBezTo>
                  <a:lnTo>
                    <a:pt x="52" y="366"/>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0" name="Freeform 34">
              <a:extLst>
                <a:ext uri="{FF2B5EF4-FFF2-40B4-BE49-F238E27FC236}">
                  <a16:creationId xmlns:a16="http://schemas.microsoft.com/office/drawing/2014/main" id="{9A21181D-A6EA-4937-95A9-C56773C5C037}"/>
                </a:ext>
              </a:extLst>
            </p:cNvPr>
            <p:cNvSpPr>
              <a:spLocks/>
            </p:cNvSpPr>
            <p:nvPr/>
          </p:nvSpPr>
          <p:spPr bwMode="auto">
            <a:xfrm>
              <a:off x="1641" y="-45"/>
              <a:ext cx="88" cy="149"/>
            </a:xfrm>
            <a:custGeom>
              <a:avLst/>
              <a:gdLst>
                <a:gd name="T0" fmla="*/ 8 w 75"/>
                <a:gd name="T1" fmla="*/ 126 h 126"/>
                <a:gd name="T2" fmla="*/ 0 w 75"/>
                <a:gd name="T3" fmla="*/ 118 h 126"/>
                <a:gd name="T4" fmla="*/ 0 w 75"/>
                <a:gd name="T5" fmla="*/ 64 h 126"/>
                <a:gd name="T6" fmla="*/ 60 w 75"/>
                <a:gd name="T7" fmla="*/ 3 h 126"/>
                <a:gd name="T8" fmla="*/ 72 w 75"/>
                <a:gd name="T9" fmla="*/ 3 h 126"/>
                <a:gd name="T10" fmla="*/ 72 w 75"/>
                <a:gd name="T11" fmla="*/ 15 h 126"/>
                <a:gd name="T12" fmla="*/ 16 w 75"/>
                <a:gd name="T13" fmla="*/ 70 h 126"/>
                <a:gd name="T14" fmla="*/ 16 w 75"/>
                <a:gd name="T15" fmla="*/ 118 h 126"/>
                <a:gd name="T16" fmla="*/ 8 w 75"/>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26">
                  <a:moveTo>
                    <a:pt x="8" y="126"/>
                  </a:moveTo>
                  <a:cubicBezTo>
                    <a:pt x="3" y="126"/>
                    <a:pt x="0" y="122"/>
                    <a:pt x="0" y="118"/>
                  </a:cubicBezTo>
                  <a:cubicBezTo>
                    <a:pt x="0" y="64"/>
                    <a:pt x="0" y="64"/>
                    <a:pt x="0" y="64"/>
                  </a:cubicBezTo>
                  <a:cubicBezTo>
                    <a:pt x="60" y="3"/>
                    <a:pt x="60" y="3"/>
                    <a:pt x="60" y="3"/>
                  </a:cubicBezTo>
                  <a:cubicBezTo>
                    <a:pt x="63" y="0"/>
                    <a:pt x="68" y="0"/>
                    <a:pt x="72" y="3"/>
                  </a:cubicBezTo>
                  <a:cubicBezTo>
                    <a:pt x="75" y="6"/>
                    <a:pt x="75" y="11"/>
                    <a:pt x="72" y="15"/>
                  </a:cubicBezTo>
                  <a:cubicBezTo>
                    <a:pt x="16" y="70"/>
                    <a:pt x="16" y="70"/>
                    <a:pt x="16" y="70"/>
                  </a:cubicBezTo>
                  <a:cubicBezTo>
                    <a:pt x="16" y="118"/>
                    <a:pt x="16" y="118"/>
                    <a:pt x="16" y="118"/>
                  </a:cubicBezTo>
                  <a:cubicBezTo>
                    <a:pt x="16" y="122"/>
                    <a:pt x="12" y="126"/>
                    <a:pt x="8" y="12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35">
              <a:extLst>
                <a:ext uri="{FF2B5EF4-FFF2-40B4-BE49-F238E27FC236}">
                  <a16:creationId xmlns:a16="http://schemas.microsoft.com/office/drawing/2014/main" id="{568BA146-A255-460C-AB4D-E071984AE907}"/>
                </a:ext>
              </a:extLst>
            </p:cNvPr>
            <p:cNvSpPr>
              <a:spLocks/>
            </p:cNvSpPr>
            <p:nvPr/>
          </p:nvSpPr>
          <p:spPr bwMode="auto">
            <a:xfrm>
              <a:off x="1583" y="220"/>
              <a:ext cx="19" cy="144"/>
            </a:xfrm>
            <a:custGeom>
              <a:avLst/>
              <a:gdLst>
                <a:gd name="T0" fmla="*/ 8 w 16"/>
                <a:gd name="T1" fmla="*/ 122 h 122"/>
                <a:gd name="T2" fmla="*/ 0 w 16"/>
                <a:gd name="T3" fmla="*/ 114 h 122"/>
                <a:gd name="T4" fmla="*/ 0 w 16"/>
                <a:gd name="T5" fmla="*/ 8 h 122"/>
                <a:gd name="T6" fmla="*/ 8 w 16"/>
                <a:gd name="T7" fmla="*/ 0 h 122"/>
                <a:gd name="T8" fmla="*/ 16 w 16"/>
                <a:gd name="T9" fmla="*/ 8 h 122"/>
                <a:gd name="T10" fmla="*/ 16 w 16"/>
                <a:gd name="T11" fmla="*/ 114 h 122"/>
                <a:gd name="T12" fmla="*/ 8 w 16"/>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16" h="122">
                  <a:moveTo>
                    <a:pt x="8" y="122"/>
                  </a:moveTo>
                  <a:cubicBezTo>
                    <a:pt x="3" y="122"/>
                    <a:pt x="0" y="119"/>
                    <a:pt x="0" y="114"/>
                  </a:cubicBezTo>
                  <a:cubicBezTo>
                    <a:pt x="0" y="8"/>
                    <a:pt x="0" y="8"/>
                    <a:pt x="0" y="8"/>
                  </a:cubicBezTo>
                  <a:cubicBezTo>
                    <a:pt x="0" y="3"/>
                    <a:pt x="3" y="0"/>
                    <a:pt x="8" y="0"/>
                  </a:cubicBezTo>
                  <a:cubicBezTo>
                    <a:pt x="12" y="0"/>
                    <a:pt x="16" y="3"/>
                    <a:pt x="16" y="8"/>
                  </a:cubicBezTo>
                  <a:cubicBezTo>
                    <a:pt x="16" y="114"/>
                    <a:pt x="16" y="114"/>
                    <a:pt x="16" y="114"/>
                  </a:cubicBezTo>
                  <a:cubicBezTo>
                    <a:pt x="16" y="119"/>
                    <a:pt x="12" y="122"/>
                    <a:pt x="8" y="1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Freeform 36">
              <a:extLst>
                <a:ext uri="{FF2B5EF4-FFF2-40B4-BE49-F238E27FC236}">
                  <a16:creationId xmlns:a16="http://schemas.microsoft.com/office/drawing/2014/main" id="{71740E59-D44C-4F3B-A1B1-60131453C811}"/>
                </a:ext>
              </a:extLst>
            </p:cNvPr>
            <p:cNvSpPr>
              <a:spLocks/>
            </p:cNvSpPr>
            <p:nvPr/>
          </p:nvSpPr>
          <p:spPr bwMode="auto">
            <a:xfrm>
              <a:off x="1846" y="-177"/>
              <a:ext cx="220" cy="440"/>
            </a:xfrm>
            <a:custGeom>
              <a:avLst/>
              <a:gdLst>
                <a:gd name="T0" fmla="*/ 42 w 187"/>
                <a:gd name="T1" fmla="*/ 373 h 373"/>
                <a:gd name="T2" fmla="*/ 37 w 187"/>
                <a:gd name="T3" fmla="*/ 371 h 373"/>
                <a:gd name="T4" fmla="*/ 37 w 187"/>
                <a:gd name="T5" fmla="*/ 360 h 373"/>
                <a:gd name="T6" fmla="*/ 88 w 187"/>
                <a:gd name="T7" fmla="*/ 308 h 373"/>
                <a:gd name="T8" fmla="*/ 88 w 187"/>
                <a:gd name="T9" fmla="*/ 249 h 373"/>
                <a:gd name="T10" fmla="*/ 0 w 187"/>
                <a:gd name="T11" fmla="*/ 161 h 373"/>
                <a:gd name="T12" fmla="*/ 0 w 187"/>
                <a:gd name="T13" fmla="*/ 92 h 373"/>
                <a:gd name="T14" fmla="*/ 92 w 187"/>
                <a:gd name="T15" fmla="*/ 0 h 373"/>
                <a:gd name="T16" fmla="*/ 156 w 187"/>
                <a:gd name="T17" fmla="*/ 0 h 373"/>
                <a:gd name="T18" fmla="*/ 184 w 187"/>
                <a:gd name="T19" fmla="*/ 28 h 373"/>
                <a:gd name="T20" fmla="*/ 184 w 187"/>
                <a:gd name="T21" fmla="*/ 40 h 373"/>
                <a:gd name="T22" fmla="*/ 173 w 187"/>
                <a:gd name="T23" fmla="*/ 40 h 373"/>
                <a:gd name="T24" fmla="*/ 149 w 187"/>
                <a:gd name="T25" fmla="*/ 16 h 373"/>
                <a:gd name="T26" fmla="*/ 99 w 187"/>
                <a:gd name="T27" fmla="*/ 16 h 373"/>
                <a:gd name="T28" fmla="*/ 16 w 187"/>
                <a:gd name="T29" fmla="*/ 98 h 373"/>
                <a:gd name="T30" fmla="*/ 16 w 187"/>
                <a:gd name="T31" fmla="*/ 155 h 373"/>
                <a:gd name="T32" fmla="*/ 104 w 187"/>
                <a:gd name="T33" fmla="*/ 243 h 373"/>
                <a:gd name="T34" fmla="*/ 104 w 187"/>
                <a:gd name="T35" fmla="*/ 314 h 373"/>
                <a:gd name="T36" fmla="*/ 48 w 187"/>
                <a:gd name="T37" fmla="*/ 371 h 373"/>
                <a:gd name="T38" fmla="*/ 42 w 187"/>
                <a:gd name="T39"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373">
                  <a:moveTo>
                    <a:pt x="42" y="373"/>
                  </a:moveTo>
                  <a:cubicBezTo>
                    <a:pt x="40" y="373"/>
                    <a:pt x="38" y="372"/>
                    <a:pt x="37" y="371"/>
                  </a:cubicBezTo>
                  <a:cubicBezTo>
                    <a:pt x="33" y="368"/>
                    <a:pt x="33" y="363"/>
                    <a:pt x="37" y="360"/>
                  </a:cubicBezTo>
                  <a:cubicBezTo>
                    <a:pt x="88" y="308"/>
                    <a:pt x="88" y="308"/>
                    <a:pt x="88" y="308"/>
                  </a:cubicBezTo>
                  <a:cubicBezTo>
                    <a:pt x="88" y="249"/>
                    <a:pt x="88" y="249"/>
                    <a:pt x="88" y="249"/>
                  </a:cubicBezTo>
                  <a:cubicBezTo>
                    <a:pt x="0" y="161"/>
                    <a:pt x="0" y="161"/>
                    <a:pt x="0" y="161"/>
                  </a:cubicBezTo>
                  <a:cubicBezTo>
                    <a:pt x="0" y="92"/>
                    <a:pt x="0" y="92"/>
                    <a:pt x="0" y="92"/>
                  </a:cubicBezTo>
                  <a:cubicBezTo>
                    <a:pt x="92" y="0"/>
                    <a:pt x="92" y="0"/>
                    <a:pt x="92" y="0"/>
                  </a:cubicBezTo>
                  <a:cubicBezTo>
                    <a:pt x="156" y="0"/>
                    <a:pt x="156" y="0"/>
                    <a:pt x="156" y="0"/>
                  </a:cubicBezTo>
                  <a:cubicBezTo>
                    <a:pt x="184" y="28"/>
                    <a:pt x="184" y="28"/>
                    <a:pt x="184" y="28"/>
                  </a:cubicBezTo>
                  <a:cubicBezTo>
                    <a:pt x="187" y="31"/>
                    <a:pt x="187" y="36"/>
                    <a:pt x="184" y="40"/>
                  </a:cubicBezTo>
                  <a:cubicBezTo>
                    <a:pt x="181" y="43"/>
                    <a:pt x="176" y="43"/>
                    <a:pt x="173" y="40"/>
                  </a:cubicBezTo>
                  <a:cubicBezTo>
                    <a:pt x="149" y="16"/>
                    <a:pt x="149" y="16"/>
                    <a:pt x="149" y="16"/>
                  </a:cubicBezTo>
                  <a:cubicBezTo>
                    <a:pt x="99" y="16"/>
                    <a:pt x="99" y="16"/>
                    <a:pt x="99" y="16"/>
                  </a:cubicBezTo>
                  <a:cubicBezTo>
                    <a:pt x="16" y="98"/>
                    <a:pt x="16" y="98"/>
                    <a:pt x="16" y="98"/>
                  </a:cubicBezTo>
                  <a:cubicBezTo>
                    <a:pt x="16" y="155"/>
                    <a:pt x="16" y="155"/>
                    <a:pt x="16" y="155"/>
                  </a:cubicBezTo>
                  <a:cubicBezTo>
                    <a:pt x="104" y="243"/>
                    <a:pt x="104" y="243"/>
                    <a:pt x="104" y="243"/>
                  </a:cubicBezTo>
                  <a:cubicBezTo>
                    <a:pt x="104" y="314"/>
                    <a:pt x="104" y="314"/>
                    <a:pt x="104" y="314"/>
                  </a:cubicBezTo>
                  <a:cubicBezTo>
                    <a:pt x="48" y="371"/>
                    <a:pt x="48" y="371"/>
                    <a:pt x="48" y="371"/>
                  </a:cubicBezTo>
                  <a:cubicBezTo>
                    <a:pt x="46" y="372"/>
                    <a:pt x="44" y="373"/>
                    <a:pt x="42" y="37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Freeform 37">
              <a:extLst>
                <a:ext uri="{FF2B5EF4-FFF2-40B4-BE49-F238E27FC236}">
                  <a16:creationId xmlns:a16="http://schemas.microsoft.com/office/drawing/2014/main" id="{15972F59-F1CB-47E9-84E4-E70FDBCFF098}"/>
                </a:ext>
              </a:extLst>
            </p:cNvPr>
            <p:cNvSpPr>
              <a:spLocks/>
            </p:cNvSpPr>
            <p:nvPr/>
          </p:nvSpPr>
          <p:spPr bwMode="auto">
            <a:xfrm>
              <a:off x="1768" y="-342"/>
              <a:ext cx="158" cy="227"/>
            </a:xfrm>
            <a:custGeom>
              <a:avLst/>
              <a:gdLst>
                <a:gd name="T0" fmla="*/ 126 w 134"/>
                <a:gd name="T1" fmla="*/ 192 h 192"/>
                <a:gd name="T2" fmla="*/ 120 w 134"/>
                <a:gd name="T3" fmla="*/ 189 h 192"/>
                <a:gd name="T4" fmla="*/ 0 w 134"/>
                <a:gd name="T5" fmla="*/ 69 h 192"/>
                <a:gd name="T6" fmla="*/ 0 w 134"/>
                <a:gd name="T7" fmla="*/ 35 h 192"/>
                <a:gd name="T8" fmla="*/ 32 w 134"/>
                <a:gd name="T9" fmla="*/ 3 h 192"/>
                <a:gd name="T10" fmla="*/ 43 w 134"/>
                <a:gd name="T11" fmla="*/ 3 h 192"/>
                <a:gd name="T12" fmla="*/ 43 w 134"/>
                <a:gd name="T13" fmla="*/ 14 h 192"/>
                <a:gd name="T14" fmla="*/ 16 w 134"/>
                <a:gd name="T15" fmla="*/ 41 h 192"/>
                <a:gd name="T16" fmla="*/ 16 w 134"/>
                <a:gd name="T17" fmla="*/ 62 h 192"/>
                <a:gd name="T18" fmla="*/ 131 w 134"/>
                <a:gd name="T19" fmla="*/ 178 h 192"/>
                <a:gd name="T20" fmla="*/ 131 w 134"/>
                <a:gd name="T21" fmla="*/ 189 h 192"/>
                <a:gd name="T22" fmla="*/ 126 w 134"/>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192">
                  <a:moveTo>
                    <a:pt x="126" y="192"/>
                  </a:moveTo>
                  <a:cubicBezTo>
                    <a:pt x="124" y="192"/>
                    <a:pt x="122" y="191"/>
                    <a:pt x="120" y="189"/>
                  </a:cubicBezTo>
                  <a:cubicBezTo>
                    <a:pt x="0" y="69"/>
                    <a:pt x="0" y="69"/>
                    <a:pt x="0" y="69"/>
                  </a:cubicBezTo>
                  <a:cubicBezTo>
                    <a:pt x="0" y="35"/>
                    <a:pt x="0" y="35"/>
                    <a:pt x="0" y="35"/>
                  </a:cubicBezTo>
                  <a:cubicBezTo>
                    <a:pt x="32" y="3"/>
                    <a:pt x="32" y="3"/>
                    <a:pt x="32" y="3"/>
                  </a:cubicBezTo>
                  <a:cubicBezTo>
                    <a:pt x="35" y="0"/>
                    <a:pt x="40" y="0"/>
                    <a:pt x="43" y="3"/>
                  </a:cubicBezTo>
                  <a:cubicBezTo>
                    <a:pt x="46" y="6"/>
                    <a:pt x="46" y="11"/>
                    <a:pt x="43" y="14"/>
                  </a:cubicBezTo>
                  <a:cubicBezTo>
                    <a:pt x="16" y="41"/>
                    <a:pt x="16" y="41"/>
                    <a:pt x="16" y="41"/>
                  </a:cubicBezTo>
                  <a:cubicBezTo>
                    <a:pt x="16" y="62"/>
                    <a:pt x="16" y="62"/>
                    <a:pt x="16" y="62"/>
                  </a:cubicBezTo>
                  <a:cubicBezTo>
                    <a:pt x="131" y="178"/>
                    <a:pt x="131" y="178"/>
                    <a:pt x="131" y="178"/>
                  </a:cubicBezTo>
                  <a:cubicBezTo>
                    <a:pt x="134" y="181"/>
                    <a:pt x="134" y="186"/>
                    <a:pt x="131" y="189"/>
                  </a:cubicBezTo>
                  <a:cubicBezTo>
                    <a:pt x="130" y="191"/>
                    <a:pt x="128" y="192"/>
                    <a:pt x="126" y="19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Freeform 38">
              <a:extLst>
                <a:ext uri="{FF2B5EF4-FFF2-40B4-BE49-F238E27FC236}">
                  <a16:creationId xmlns:a16="http://schemas.microsoft.com/office/drawing/2014/main" id="{B51FCE76-0EBD-49AF-B4A7-2F0339EAF2E2}"/>
                </a:ext>
              </a:extLst>
            </p:cNvPr>
            <p:cNvSpPr>
              <a:spLocks/>
            </p:cNvSpPr>
            <p:nvPr/>
          </p:nvSpPr>
          <p:spPr bwMode="auto">
            <a:xfrm>
              <a:off x="1613" y="-274"/>
              <a:ext cx="174" cy="18"/>
            </a:xfrm>
            <a:custGeom>
              <a:avLst/>
              <a:gdLst>
                <a:gd name="T0" fmla="*/ 140 w 148"/>
                <a:gd name="T1" fmla="*/ 16 h 16"/>
                <a:gd name="T2" fmla="*/ 8 w 148"/>
                <a:gd name="T3" fmla="*/ 16 h 16"/>
                <a:gd name="T4" fmla="*/ 0 w 148"/>
                <a:gd name="T5" fmla="*/ 8 h 16"/>
                <a:gd name="T6" fmla="*/ 8 w 148"/>
                <a:gd name="T7" fmla="*/ 0 h 16"/>
                <a:gd name="T8" fmla="*/ 140 w 148"/>
                <a:gd name="T9" fmla="*/ 0 h 16"/>
                <a:gd name="T10" fmla="*/ 148 w 148"/>
                <a:gd name="T11" fmla="*/ 8 h 16"/>
                <a:gd name="T12" fmla="*/ 140 w 14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 h="16">
                  <a:moveTo>
                    <a:pt x="140" y="16"/>
                  </a:moveTo>
                  <a:cubicBezTo>
                    <a:pt x="8" y="16"/>
                    <a:pt x="8" y="16"/>
                    <a:pt x="8" y="16"/>
                  </a:cubicBezTo>
                  <a:cubicBezTo>
                    <a:pt x="4" y="16"/>
                    <a:pt x="0" y="13"/>
                    <a:pt x="0" y="8"/>
                  </a:cubicBezTo>
                  <a:cubicBezTo>
                    <a:pt x="0" y="4"/>
                    <a:pt x="4" y="0"/>
                    <a:pt x="8" y="0"/>
                  </a:cubicBezTo>
                  <a:cubicBezTo>
                    <a:pt x="140" y="0"/>
                    <a:pt x="140" y="0"/>
                    <a:pt x="140" y="0"/>
                  </a:cubicBezTo>
                  <a:cubicBezTo>
                    <a:pt x="144" y="0"/>
                    <a:pt x="148" y="4"/>
                    <a:pt x="148" y="8"/>
                  </a:cubicBezTo>
                  <a:cubicBezTo>
                    <a:pt x="148" y="13"/>
                    <a:pt x="144" y="16"/>
                    <a:pt x="140" y="1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Freeform 39">
              <a:extLst>
                <a:ext uri="{FF2B5EF4-FFF2-40B4-BE49-F238E27FC236}">
                  <a16:creationId xmlns:a16="http://schemas.microsoft.com/office/drawing/2014/main" id="{46E7C0A0-AE87-41D4-B90E-C6BBED33565E}"/>
                </a:ext>
              </a:extLst>
            </p:cNvPr>
            <p:cNvSpPr>
              <a:spLocks/>
            </p:cNvSpPr>
            <p:nvPr/>
          </p:nvSpPr>
          <p:spPr bwMode="auto">
            <a:xfrm>
              <a:off x="1957" y="-325"/>
              <a:ext cx="248" cy="102"/>
            </a:xfrm>
            <a:custGeom>
              <a:avLst/>
              <a:gdLst>
                <a:gd name="T0" fmla="*/ 202 w 211"/>
                <a:gd name="T1" fmla="*/ 87 h 87"/>
                <a:gd name="T2" fmla="*/ 196 w 211"/>
                <a:gd name="T3" fmla="*/ 85 h 87"/>
                <a:gd name="T4" fmla="*/ 128 w 211"/>
                <a:gd name="T5" fmla="*/ 16 h 87"/>
                <a:gd name="T6" fmla="*/ 8 w 211"/>
                <a:gd name="T7" fmla="*/ 16 h 87"/>
                <a:gd name="T8" fmla="*/ 0 w 211"/>
                <a:gd name="T9" fmla="*/ 8 h 87"/>
                <a:gd name="T10" fmla="*/ 8 w 211"/>
                <a:gd name="T11" fmla="*/ 0 h 87"/>
                <a:gd name="T12" fmla="*/ 134 w 211"/>
                <a:gd name="T13" fmla="*/ 0 h 87"/>
                <a:gd name="T14" fmla="*/ 208 w 211"/>
                <a:gd name="T15" fmla="*/ 73 h 87"/>
                <a:gd name="T16" fmla="*/ 208 w 211"/>
                <a:gd name="T17" fmla="*/ 85 h 87"/>
                <a:gd name="T18" fmla="*/ 202 w 211"/>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87">
                  <a:moveTo>
                    <a:pt x="202" y="87"/>
                  </a:moveTo>
                  <a:cubicBezTo>
                    <a:pt x="200" y="87"/>
                    <a:pt x="198" y="86"/>
                    <a:pt x="196" y="85"/>
                  </a:cubicBezTo>
                  <a:cubicBezTo>
                    <a:pt x="128" y="16"/>
                    <a:pt x="128" y="16"/>
                    <a:pt x="128" y="16"/>
                  </a:cubicBezTo>
                  <a:cubicBezTo>
                    <a:pt x="8" y="16"/>
                    <a:pt x="8" y="16"/>
                    <a:pt x="8" y="16"/>
                  </a:cubicBezTo>
                  <a:cubicBezTo>
                    <a:pt x="4" y="16"/>
                    <a:pt x="0" y="12"/>
                    <a:pt x="0" y="8"/>
                  </a:cubicBezTo>
                  <a:cubicBezTo>
                    <a:pt x="0" y="3"/>
                    <a:pt x="4" y="0"/>
                    <a:pt x="8" y="0"/>
                  </a:cubicBezTo>
                  <a:cubicBezTo>
                    <a:pt x="134" y="0"/>
                    <a:pt x="134" y="0"/>
                    <a:pt x="134" y="0"/>
                  </a:cubicBezTo>
                  <a:cubicBezTo>
                    <a:pt x="208" y="73"/>
                    <a:pt x="208" y="73"/>
                    <a:pt x="208" y="73"/>
                  </a:cubicBezTo>
                  <a:cubicBezTo>
                    <a:pt x="211" y="77"/>
                    <a:pt x="211" y="82"/>
                    <a:pt x="208" y="85"/>
                  </a:cubicBezTo>
                  <a:cubicBezTo>
                    <a:pt x="206" y="86"/>
                    <a:pt x="204" y="87"/>
                    <a:pt x="202" y="8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Freeform 40">
              <a:extLst>
                <a:ext uri="{FF2B5EF4-FFF2-40B4-BE49-F238E27FC236}">
                  <a16:creationId xmlns:a16="http://schemas.microsoft.com/office/drawing/2014/main" id="{55EC0A93-709D-49F4-A17A-632C8F2CDF5D}"/>
                </a:ext>
              </a:extLst>
            </p:cNvPr>
            <p:cNvSpPr>
              <a:spLocks/>
            </p:cNvSpPr>
            <p:nvPr/>
          </p:nvSpPr>
          <p:spPr bwMode="auto">
            <a:xfrm>
              <a:off x="2041" y="-410"/>
              <a:ext cx="160" cy="70"/>
            </a:xfrm>
            <a:custGeom>
              <a:avLst/>
              <a:gdLst>
                <a:gd name="T0" fmla="*/ 127 w 136"/>
                <a:gd name="T1" fmla="*/ 59 h 59"/>
                <a:gd name="T2" fmla="*/ 121 w 136"/>
                <a:gd name="T3" fmla="*/ 57 h 59"/>
                <a:gd name="T4" fmla="*/ 80 w 136"/>
                <a:gd name="T5" fmla="*/ 16 h 59"/>
                <a:gd name="T6" fmla="*/ 8 w 136"/>
                <a:gd name="T7" fmla="*/ 16 h 59"/>
                <a:gd name="T8" fmla="*/ 0 w 136"/>
                <a:gd name="T9" fmla="*/ 8 h 59"/>
                <a:gd name="T10" fmla="*/ 8 w 136"/>
                <a:gd name="T11" fmla="*/ 0 h 59"/>
                <a:gd name="T12" fmla="*/ 87 w 136"/>
                <a:gd name="T13" fmla="*/ 0 h 59"/>
                <a:gd name="T14" fmla="*/ 133 w 136"/>
                <a:gd name="T15" fmla="*/ 45 h 59"/>
                <a:gd name="T16" fmla="*/ 133 w 136"/>
                <a:gd name="T17" fmla="*/ 57 h 59"/>
                <a:gd name="T18" fmla="*/ 127 w 136"/>
                <a:gd name="T1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59">
                  <a:moveTo>
                    <a:pt x="127" y="59"/>
                  </a:moveTo>
                  <a:cubicBezTo>
                    <a:pt x="125" y="59"/>
                    <a:pt x="123" y="58"/>
                    <a:pt x="121" y="57"/>
                  </a:cubicBezTo>
                  <a:cubicBezTo>
                    <a:pt x="80" y="16"/>
                    <a:pt x="80" y="16"/>
                    <a:pt x="80" y="16"/>
                  </a:cubicBezTo>
                  <a:cubicBezTo>
                    <a:pt x="8" y="16"/>
                    <a:pt x="8" y="16"/>
                    <a:pt x="8" y="16"/>
                  </a:cubicBezTo>
                  <a:cubicBezTo>
                    <a:pt x="4" y="16"/>
                    <a:pt x="0" y="12"/>
                    <a:pt x="0" y="8"/>
                  </a:cubicBezTo>
                  <a:cubicBezTo>
                    <a:pt x="0" y="3"/>
                    <a:pt x="4" y="0"/>
                    <a:pt x="8" y="0"/>
                  </a:cubicBezTo>
                  <a:cubicBezTo>
                    <a:pt x="87" y="0"/>
                    <a:pt x="87" y="0"/>
                    <a:pt x="87" y="0"/>
                  </a:cubicBezTo>
                  <a:cubicBezTo>
                    <a:pt x="133" y="45"/>
                    <a:pt x="133" y="45"/>
                    <a:pt x="133" y="45"/>
                  </a:cubicBezTo>
                  <a:cubicBezTo>
                    <a:pt x="136" y="49"/>
                    <a:pt x="136" y="54"/>
                    <a:pt x="133" y="57"/>
                  </a:cubicBezTo>
                  <a:cubicBezTo>
                    <a:pt x="131" y="58"/>
                    <a:pt x="129" y="59"/>
                    <a:pt x="127" y="5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Freeform 41">
              <a:extLst>
                <a:ext uri="{FF2B5EF4-FFF2-40B4-BE49-F238E27FC236}">
                  <a16:creationId xmlns:a16="http://schemas.microsoft.com/office/drawing/2014/main" id="{7C127E4C-1478-481D-9233-9C2CF4857776}"/>
                </a:ext>
              </a:extLst>
            </p:cNvPr>
            <p:cNvSpPr>
              <a:spLocks/>
            </p:cNvSpPr>
            <p:nvPr/>
          </p:nvSpPr>
          <p:spPr bwMode="auto">
            <a:xfrm>
              <a:off x="2356" y="-426"/>
              <a:ext cx="149" cy="19"/>
            </a:xfrm>
            <a:custGeom>
              <a:avLst/>
              <a:gdLst>
                <a:gd name="T0" fmla="*/ 119 w 127"/>
                <a:gd name="T1" fmla="*/ 16 h 16"/>
                <a:gd name="T2" fmla="*/ 8 w 127"/>
                <a:gd name="T3" fmla="*/ 16 h 16"/>
                <a:gd name="T4" fmla="*/ 0 w 127"/>
                <a:gd name="T5" fmla="*/ 8 h 16"/>
                <a:gd name="T6" fmla="*/ 8 w 127"/>
                <a:gd name="T7" fmla="*/ 0 h 16"/>
                <a:gd name="T8" fmla="*/ 119 w 127"/>
                <a:gd name="T9" fmla="*/ 0 h 16"/>
                <a:gd name="T10" fmla="*/ 127 w 127"/>
                <a:gd name="T11" fmla="*/ 8 h 16"/>
                <a:gd name="T12" fmla="*/ 119 w 12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7" h="16">
                  <a:moveTo>
                    <a:pt x="119" y="16"/>
                  </a:moveTo>
                  <a:cubicBezTo>
                    <a:pt x="8" y="16"/>
                    <a:pt x="8" y="16"/>
                    <a:pt x="8" y="16"/>
                  </a:cubicBezTo>
                  <a:cubicBezTo>
                    <a:pt x="4" y="16"/>
                    <a:pt x="0" y="12"/>
                    <a:pt x="0" y="8"/>
                  </a:cubicBezTo>
                  <a:cubicBezTo>
                    <a:pt x="0" y="3"/>
                    <a:pt x="4" y="0"/>
                    <a:pt x="8" y="0"/>
                  </a:cubicBezTo>
                  <a:cubicBezTo>
                    <a:pt x="119" y="0"/>
                    <a:pt x="119" y="0"/>
                    <a:pt x="119" y="0"/>
                  </a:cubicBezTo>
                  <a:cubicBezTo>
                    <a:pt x="124" y="0"/>
                    <a:pt x="127" y="3"/>
                    <a:pt x="127" y="8"/>
                  </a:cubicBezTo>
                  <a:cubicBezTo>
                    <a:pt x="127" y="12"/>
                    <a:pt x="124" y="16"/>
                    <a:pt x="119" y="1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Freeform 42">
              <a:extLst>
                <a:ext uri="{FF2B5EF4-FFF2-40B4-BE49-F238E27FC236}">
                  <a16:creationId xmlns:a16="http://schemas.microsoft.com/office/drawing/2014/main" id="{B0BC7C37-D332-4B06-BA81-73C6549E0A87}"/>
                </a:ext>
              </a:extLst>
            </p:cNvPr>
            <p:cNvSpPr>
              <a:spLocks noEditPoints="1"/>
            </p:cNvSpPr>
            <p:nvPr/>
          </p:nvSpPr>
          <p:spPr bwMode="auto">
            <a:xfrm>
              <a:off x="1888" y="913"/>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Freeform 43">
              <a:extLst>
                <a:ext uri="{FF2B5EF4-FFF2-40B4-BE49-F238E27FC236}">
                  <a16:creationId xmlns:a16="http://schemas.microsoft.com/office/drawing/2014/main" id="{F08DB4B7-7066-40DA-A35F-11DDD81ED718}"/>
                </a:ext>
              </a:extLst>
            </p:cNvPr>
            <p:cNvSpPr>
              <a:spLocks noEditPoints="1"/>
            </p:cNvSpPr>
            <p:nvPr/>
          </p:nvSpPr>
          <p:spPr bwMode="auto">
            <a:xfrm>
              <a:off x="2307" y="-452"/>
              <a:ext cx="70" cy="69"/>
            </a:xfrm>
            <a:custGeom>
              <a:avLst/>
              <a:gdLst>
                <a:gd name="T0" fmla="*/ 30 w 59"/>
                <a:gd name="T1" fmla="*/ 59 h 59"/>
                <a:gd name="T2" fmla="*/ 59 w 59"/>
                <a:gd name="T3" fmla="*/ 30 h 59"/>
                <a:gd name="T4" fmla="*/ 30 w 59"/>
                <a:gd name="T5" fmla="*/ 0 h 59"/>
                <a:gd name="T6" fmla="*/ 0 w 59"/>
                <a:gd name="T7" fmla="*/ 30 h 59"/>
                <a:gd name="T8" fmla="*/ 30 w 59"/>
                <a:gd name="T9" fmla="*/ 59 h 59"/>
                <a:gd name="T10" fmla="*/ 30 w 59"/>
                <a:gd name="T11" fmla="*/ 22 h 59"/>
                <a:gd name="T12" fmla="*/ 37 w 59"/>
                <a:gd name="T13" fmla="*/ 30 h 59"/>
                <a:gd name="T14" fmla="*/ 30 w 59"/>
                <a:gd name="T15" fmla="*/ 37 h 59"/>
                <a:gd name="T16" fmla="*/ 22 w 59"/>
                <a:gd name="T17" fmla="*/ 30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30"/>
                  </a:cubicBezTo>
                  <a:cubicBezTo>
                    <a:pt x="59" y="13"/>
                    <a:pt x="46" y="0"/>
                    <a:pt x="30" y="0"/>
                  </a:cubicBezTo>
                  <a:cubicBezTo>
                    <a:pt x="13" y="0"/>
                    <a:pt x="0" y="13"/>
                    <a:pt x="0" y="30"/>
                  </a:cubicBezTo>
                  <a:cubicBezTo>
                    <a:pt x="0" y="46"/>
                    <a:pt x="13" y="59"/>
                    <a:pt x="30" y="59"/>
                  </a:cubicBezTo>
                  <a:close/>
                  <a:moveTo>
                    <a:pt x="30" y="22"/>
                  </a:moveTo>
                  <a:cubicBezTo>
                    <a:pt x="34" y="22"/>
                    <a:pt x="37" y="25"/>
                    <a:pt x="37" y="30"/>
                  </a:cubicBezTo>
                  <a:cubicBezTo>
                    <a:pt x="37" y="34"/>
                    <a:pt x="34" y="37"/>
                    <a:pt x="30" y="37"/>
                  </a:cubicBezTo>
                  <a:cubicBezTo>
                    <a:pt x="26" y="37"/>
                    <a:pt x="22" y="34"/>
                    <a:pt x="22" y="30"/>
                  </a:cubicBezTo>
                  <a:cubicBezTo>
                    <a:pt x="22" y="25"/>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Freeform 44">
              <a:extLst>
                <a:ext uri="{FF2B5EF4-FFF2-40B4-BE49-F238E27FC236}">
                  <a16:creationId xmlns:a16="http://schemas.microsoft.com/office/drawing/2014/main" id="{2D85297C-7909-4437-8DB1-3BC8D60CFFA6}"/>
                </a:ext>
              </a:extLst>
            </p:cNvPr>
            <p:cNvSpPr>
              <a:spLocks noEditPoints="1"/>
            </p:cNvSpPr>
            <p:nvPr/>
          </p:nvSpPr>
          <p:spPr bwMode="auto">
            <a:xfrm>
              <a:off x="1910" y="-351"/>
              <a:ext cx="69" cy="71"/>
            </a:xfrm>
            <a:custGeom>
              <a:avLst/>
              <a:gdLst>
                <a:gd name="T0" fmla="*/ 30 w 59"/>
                <a:gd name="T1" fmla="*/ 0 h 60"/>
                <a:gd name="T2" fmla="*/ 0 w 59"/>
                <a:gd name="T3" fmla="*/ 30 h 60"/>
                <a:gd name="T4" fmla="*/ 30 w 59"/>
                <a:gd name="T5" fmla="*/ 60 h 60"/>
                <a:gd name="T6" fmla="*/ 59 w 59"/>
                <a:gd name="T7" fmla="*/ 30 h 60"/>
                <a:gd name="T8" fmla="*/ 30 w 59"/>
                <a:gd name="T9" fmla="*/ 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0"/>
                  </a:moveTo>
                  <a:cubicBezTo>
                    <a:pt x="13" y="0"/>
                    <a:pt x="0" y="13"/>
                    <a:pt x="0" y="30"/>
                  </a:cubicBezTo>
                  <a:cubicBezTo>
                    <a:pt x="0" y="46"/>
                    <a:pt x="13" y="60"/>
                    <a:pt x="30" y="60"/>
                  </a:cubicBezTo>
                  <a:cubicBezTo>
                    <a:pt x="46" y="60"/>
                    <a:pt x="59" y="46"/>
                    <a:pt x="59" y="30"/>
                  </a:cubicBezTo>
                  <a:cubicBezTo>
                    <a:pt x="59" y="13"/>
                    <a:pt x="46" y="0"/>
                    <a:pt x="30" y="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Freeform 45">
              <a:extLst>
                <a:ext uri="{FF2B5EF4-FFF2-40B4-BE49-F238E27FC236}">
                  <a16:creationId xmlns:a16="http://schemas.microsoft.com/office/drawing/2014/main" id="{4D9213C0-3BCC-494A-88F9-2A27CE72D6F0}"/>
                </a:ext>
              </a:extLst>
            </p:cNvPr>
            <p:cNvSpPr>
              <a:spLocks noEditPoints="1"/>
            </p:cNvSpPr>
            <p:nvPr/>
          </p:nvSpPr>
          <p:spPr bwMode="auto">
            <a:xfrm>
              <a:off x="1846" y="442"/>
              <a:ext cx="69" cy="70"/>
            </a:xfrm>
            <a:custGeom>
              <a:avLst/>
              <a:gdLst>
                <a:gd name="T0" fmla="*/ 59 w 59"/>
                <a:gd name="T1" fmla="*/ 30 h 60"/>
                <a:gd name="T2" fmla="*/ 30 w 59"/>
                <a:gd name="T3" fmla="*/ 0 h 60"/>
                <a:gd name="T4" fmla="*/ 0 w 59"/>
                <a:gd name="T5" fmla="*/ 30 h 60"/>
                <a:gd name="T6" fmla="*/ 30 w 59"/>
                <a:gd name="T7" fmla="*/ 60 h 60"/>
                <a:gd name="T8" fmla="*/ 59 w 59"/>
                <a:gd name="T9" fmla="*/ 3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30" y="0"/>
                  </a:cubicBezTo>
                  <a:cubicBezTo>
                    <a:pt x="13" y="0"/>
                    <a:pt x="0" y="14"/>
                    <a:pt x="0" y="30"/>
                  </a:cubicBezTo>
                  <a:cubicBezTo>
                    <a:pt x="0" y="46"/>
                    <a:pt x="13" y="60"/>
                    <a:pt x="30" y="60"/>
                  </a:cubicBezTo>
                  <a:cubicBezTo>
                    <a:pt x="46" y="60"/>
                    <a:pt x="59" y="46"/>
                    <a:pt x="59" y="3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Freeform 46">
              <a:extLst>
                <a:ext uri="{FF2B5EF4-FFF2-40B4-BE49-F238E27FC236}">
                  <a16:creationId xmlns:a16="http://schemas.microsoft.com/office/drawing/2014/main" id="{70FB7B2F-FFB6-471C-BBCC-F04C033E5220}"/>
                </a:ext>
              </a:extLst>
            </p:cNvPr>
            <p:cNvSpPr>
              <a:spLocks noEditPoints="1"/>
            </p:cNvSpPr>
            <p:nvPr/>
          </p:nvSpPr>
          <p:spPr bwMode="auto">
            <a:xfrm>
              <a:off x="1995" y="-436"/>
              <a:ext cx="70" cy="70"/>
            </a:xfrm>
            <a:custGeom>
              <a:avLst/>
              <a:gdLst>
                <a:gd name="T0" fmla="*/ 30 w 59"/>
                <a:gd name="T1" fmla="*/ 59 h 59"/>
                <a:gd name="T2" fmla="*/ 59 w 59"/>
                <a:gd name="T3" fmla="*/ 30 h 59"/>
                <a:gd name="T4" fmla="*/ 30 w 59"/>
                <a:gd name="T5" fmla="*/ 0 h 59"/>
                <a:gd name="T6" fmla="*/ 0 w 59"/>
                <a:gd name="T7" fmla="*/ 30 h 59"/>
                <a:gd name="T8" fmla="*/ 30 w 59"/>
                <a:gd name="T9" fmla="*/ 59 h 59"/>
                <a:gd name="T10" fmla="*/ 30 w 59"/>
                <a:gd name="T11" fmla="*/ 22 h 59"/>
                <a:gd name="T12" fmla="*/ 37 w 59"/>
                <a:gd name="T13" fmla="*/ 30 h 59"/>
                <a:gd name="T14" fmla="*/ 30 w 59"/>
                <a:gd name="T15" fmla="*/ 37 h 59"/>
                <a:gd name="T16" fmla="*/ 22 w 59"/>
                <a:gd name="T17" fmla="*/ 30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30"/>
                  </a:cubicBezTo>
                  <a:cubicBezTo>
                    <a:pt x="59" y="13"/>
                    <a:pt x="46" y="0"/>
                    <a:pt x="30" y="0"/>
                  </a:cubicBezTo>
                  <a:cubicBezTo>
                    <a:pt x="13" y="0"/>
                    <a:pt x="0" y="13"/>
                    <a:pt x="0" y="30"/>
                  </a:cubicBezTo>
                  <a:cubicBezTo>
                    <a:pt x="0" y="46"/>
                    <a:pt x="13" y="59"/>
                    <a:pt x="30" y="59"/>
                  </a:cubicBezTo>
                  <a:close/>
                  <a:moveTo>
                    <a:pt x="30" y="22"/>
                  </a:moveTo>
                  <a:cubicBezTo>
                    <a:pt x="34" y="22"/>
                    <a:pt x="37" y="26"/>
                    <a:pt x="37" y="30"/>
                  </a:cubicBezTo>
                  <a:cubicBezTo>
                    <a:pt x="37" y="34"/>
                    <a:pt x="34" y="37"/>
                    <a:pt x="30" y="37"/>
                  </a:cubicBezTo>
                  <a:cubicBezTo>
                    <a:pt x="26" y="37"/>
                    <a:pt x="22" y="34"/>
                    <a:pt x="22" y="30"/>
                  </a:cubicBezTo>
                  <a:cubicBezTo>
                    <a:pt x="22" y="26"/>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Freeform 47">
              <a:extLst>
                <a:ext uri="{FF2B5EF4-FFF2-40B4-BE49-F238E27FC236}">
                  <a16:creationId xmlns:a16="http://schemas.microsoft.com/office/drawing/2014/main" id="{7CABB3B7-EDCA-4776-82F9-528096B0A6E9}"/>
                </a:ext>
              </a:extLst>
            </p:cNvPr>
            <p:cNvSpPr>
              <a:spLocks noEditPoints="1"/>
            </p:cNvSpPr>
            <p:nvPr/>
          </p:nvSpPr>
          <p:spPr bwMode="auto">
            <a:xfrm>
              <a:off x="2037" y="160"/>
              <a:ext cx="69" cy="70"/>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Freeform 48">
              <a:extLst>
                <a:ext uri="{FF2B5EF4-FFF2-40B4-BE49-F238E27FC236}">
                  <a16:creationId xmlns:a16="http://schemas.microsoft.com/office/drawing/2014/main" id="{095D98D0-37D9-48EB-AC66-1BEA665B5E7F}"/>
                </a:ext>
              </a:extLst>
            </p:cNvPr>
            <p:cNvSpPr>
              <a:spLocks noEditPoints="1"/>
            </p:cNvSpPr>
            <p:nvPr/>
          </p:nvSpPr>
          <p:spPr bwMode="auto">
            <a:xfrm>
              <a:off x="1793" y="913"/>
              <a:ext cx="69" cy="69"/>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5" name="Freeform 49">
              <a:extLst>
                <a:ext uri="{FF2B5EF4-FFF2-40B4-BE49-F238E27FC236}">
                  <a16:creationId xmlns:a16="http://schemas.microsoft.com/office/drawing/2014/main" id="{F52620B5-3638-4907-815F-F40BFC18BDDC}"/>
                </a:ext>
              </a:extLst>
            </p:cNvPr>
            <p:cNvSpPr>
              <a:spLocks noEditPoints="1"/>
            </p:cNvSpPr>
            <p:nvPr/>
          </p:nvSpPr>
          <p:spPr bwMode="auto">
            <a:xfrm>
              <a:off x="1974" y="1124"/>
              <a:ext cx="70"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4" y="22"/>
                    <a:pt x="37" y="25"/>
                    <a:pt x="37" y="29"/>
                  </a:cubicBezTo>
                  <a:cubicBezTo>
                    <a:pt x="37" y="33"/>
                    <a:pt x="34"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6" name="Freeform 50">
              <a:extLst>
                <a:ext uri="{FF2B5EF4-FFF2-40B4-BE49-F238E27FC236}">
                  <a16:creationId xmlns:a16="http://schemas.microsoft.com/office/drawing/2014/main" id="{A8B583D6-9DEC-4BD2-88A3-1DA7C84EF148}"/>
                </a:ext>
              </a:extLst>
            </p:cNvPr>
            <p:cNvSpPr>
              <a:spLocks noEditPoints="1"/>
            </p:cNvSpPr>
            <p:nvPr/>
          </p:nvSpPr>
          <p:spPr bwMode="auto">
            <a:xfrm>
              <a:off x="2037" y="-157"/>
              <a:ext cx="69" cy="71"/>
            </a:xfrm>
            <a:custGeom>
              <a:avLst/>
              <a:gdLst>
                <a:gd name="T0" fmla="*/ 30 w 59"/>
                <a:gd name="T1" fmla="*/ 0 h 60"/>
                <a:gd name="T2" fmla="*/ 0 w 59"/>
                <a:gd name="T3" fmla="*/ 30 h 60"/>
                <a:gd name="T4" fmla="*/ 30 w 59"/>
                <a:gd name="T5" fmla="*/ 60 h 60"/>
                <a:gd name="T6" fmla="*/ 59 w 59"/>
                <a:gd name="T7" fmla="*/ 30 h 60"/>
                <a:gd name="T8" fmla="*/ 30 w 59"/>
                <a:gd name="T9" fmla="*/ 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0"/>
                  </a:moveTo>
                  <a:cubicBezTo>
                    <a:pt x="13" y="0"/>
                    <a:pt x="0" y="14"/>
                    <a:pt x="0" y="30"/>
                  </a:cubicBezTo>
                  <a:cubicBezTo>
                    <a:pt x="0" y="46"/>
                    <a:pt x="13" y="60"/>
                    <a:pt x="30" y="60"/>
                  </a:cubicBezTo>
                  <a:cubicBezTo>
                    <a:pt x="46" y="60"/>
                    <a:pt x="59" y="46"/>
                    <a:pt x="59" y="30"/>
                  </a:cubicBezTo>
                  <a:cubicBezTo>
                    <a:pt x="59" y="14"/>
                    <a:pt x="46" y="0"/>
                    <a:pt x="30" y="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7" name="Freeform 51">
              <a:extLst>
                <a:ext uri="{FF2B5EF4-FFF2-40B4-BE49-F238E27FC236}">
                  <a16:creationId xmlns:a16="http://schemas.microsoft.com/office/drawing/2014/main" id="{80D8E35D-DAC6-46A2-AAE7-5F86A411AA4D}"/>
                </a:ext>
              </a:extLst>
            </p:cNvPr>
            <p:cNvSpPr>
              <a:spLocks noEditPoints="1"/>
            </p:cNvSpPr>
            <p:nvPr/>
          </p:nvSpPr>
          <p:spPr bwMode="auto">
            <a:xfrm>
              <a:off x="1974" y="742"/>
              <a:ext cx="70" cy="71"/>
            </a:xfrm>
            <a:custGeom>
              <a:avLst/>
              <a:gdLst>
                <a:gd name="T0" fmla="*/ 29 w 59"/>
                <a:gd name="T1" fmla="*/ 0 h 60"/>
                <a:gd name="T2" fmla="*/ 0 w 59"/>
                <a:gd name="T3" fmla="*/ 30 h 60"/>
                <a:gd name="T4" fmla="*/ 29 w 59"/>
                <a:gd name="T5" fmla="*/ 60 h 60"/>
                <a:gd name="T6" fmla="*/ 59 w 59"/>
                <a:gd name="T7" fmla="*/ 30 h 60"/>
                <a:gd name="T8" fmla="*/ 29 w 59"/>
                <a:gd name="T9" fmla="*/ 0 h 60"/>
                <a:gd name="T10" fmla="*/ 29 w 59"/>
                <a:gd name="T11" fmla="*/ 37 h 60"/>
                <a:gd name="T12" fmla="*/ 22 w 59"/>
                <a:gd name="T13" fmla="*/ 30 h 60"/>
                <a:gd name="T14" fmla="*/ 29 w 59"/>
                <a:gd name="T15" fmla="*/ 23 h 60"/>
                <a:gd name="T16" fmla="*/ 37 w 59"/>
                <a:gd name="T17" fmla="*/ 30 h 60"/>
                <a:gd name="T18" fmla="*/ 29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29" y="0"/>
                  </a:moveTo>
                  <a:cubicBezTo>
                    <a:pt x="13" y="0"/>
                    <a:pt x="0" y="14"/>
                    <a:pt x="0" y="30"/>
                  </a:cubicBezTo>
                  <a:cubicBezTo>
                    <a:pt x="0" y="46"/>
                    <a:pt x="13" y="60"/>
                    <a:pt x="29" y="60"/>
                  </a:cubicBezTo>
                  <a:cubicBezTo>
                    <a:pt x="46" y="60"/>
                    <a:pt x="59" y="46"/>
                    <a:pt x="59" y="30"/>
                  </a:cubicBezTo>
                  <a:cubicBezTo>
                    <a:pt x="59" y="14"/>
                    <a:pt x="46" y="0"/>
                    <a:pt x="29" y="0"/>
                  </a:cubicBezTo>
                  <a:close/>
                  <a:moveTo>
                    <a:pt x="29" y="37"/>
                  </a:moveTo>
                  <a:cubicBezTo>
                    <a:pt x="25" y="37"/>
                    <a:pt x="22" y="34"/>
                    <a:pt x="22" y="30"/>
                  </a:cubicBezTo>
                  <a:cubicBezTo>
                    <a:pt x="22" y="26"/>
                    <a:pt x="25" y="23"/>
                    <a:pt x="29" y="23"/>
                  </a:cubicBezTo>
                  <a:cubicBezTo>
                    <a:pt x="34" y="23"/>
                    <a:pt x="37" y="26"/>
                    <a:pt x="37" y="30"/>
                  </a:cubicBezTo>
                  <a:cubicBezTo>
                    <a:pt x="37" y="34"/>
                    <a:pt x="34"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8" name="Freeform 52">
              <a:extLst>
                <a:ext uri="{FF2B5EF4-FFF2-40B4-BE49-F238E27FC236}">
                  <a16:creationId xmlns:a16="http://schemas.microsoft.com/office/drawing/2014/main" id="{09D0FE2C-9296-4F36-8808-1DA9A9219E40}"/>
                </a:ext>
              </a:extLst>
            </p:cNvPr>
            <p:cNvSpPr>
              <a:spLocks noEditPoints="1"/>
            </p:cNvSpPr>
            <p:nvPr/>
          </p:nvSpPr>
          <p:spPr bwMode="auto">
            <a:xfrm>
              <a:off x="2318" y="252"/>
              <a:ext cx="70" cy="70"/>
            </a:xfrm>
            <a:custGeom>
              <a:avLst/>
              <a:gdLst>
                <a:gd name="T0" fmla="*/ 30 w 59"/>
                <a:gd name="T1" fmla="*/ 0 h 59"/>
                <a:gd name="T2" fmla="*/ 0 w 59"/>
                <a:gd name="T3" fmla="*/ 30 h 59"/>
                <a:gd name="T4" fmla="*/ 30 w 59"/>
                <a:gd name="T5" fmla="*/ 59 h 59"/>
                <a:gd name="T6" fmla="*/ 59 w 59"/>
                <a:gd name="T7" fmla="*/ 30 h 59"/>
                <a:gd name="T8" fmla="*/ 30 w 59"/>
                <a:gd name="T9" fmla="*/ 0 h 59"/>
                <a:gd name="T10" fmla="*/ 30 w 59"/>
                <a:gd name="T11" fmla="*/ 37 h 59"/>
                <a:gd name="T12" fmla="*/ 22 w 59"/>
                <a:gd name="T13" fmla="*/ 30 h 59"/>
                <a:gd name="T14" fmla="*/ 30 w 59"/>
                <a:gd name="T15" fmla="*/ 22 h 59"/>
                <a:gd name="T16" fmla="*/ 37 w 59"/>
                <a:gd name="T17" fmla="*/ 30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30"/>
                  </a:cubicBezTo>
                  <a:cubicBezTo>
                    <a:pt x="0" y="46"/>
                    <a:pt x="13" y="59"/>
                    <a:pt x="30" y="59"/>
                  </a:cubicBezTo>
                  <a:cubicBezTo>
                    <a:pt x="46" y="59"/>
                    <a:pt x="59" y="46"/>
                    <a:pt x="59" y="30"/>
                  </a:cubicBezTo>
                  <a:cubicBezTo>
                    <a:pt x="59" y="13"/>
                    <a:pt x="46" y="0"/>
                    <a:pt x="30" y="0"/>
                  </a:cubicBezTo>
                  <a:close/>
                  <a:moveTo>
                    <a:pt x="30" y="37"/>
                  </a:moveTo>
                  <a:cubicBezTo>
                    <a:pt x="26" y="37"/>
                    <a:pt x="22" y="34"/>
                    <a:pt x="22" y="30"/>
                  </a:cubicBezTo>
                  <a:cubicBezTo>
                    <a:pt x="22"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9" name="Freeform 53">
              <a:extLst>
                <a:ext uri="{FF2B5EF4-FFF2-40B4-BE49-F238E27FC236}">
                  <a16:creationId xmlns:a16="http://schemas.microsoft.com/office/drawing/2014/main" id="{FB2A97F6-7F7B-4F99-B4E1-C5EE47360C49}"/>
                </a:ext>
              </a:extLst>
            </p:cNvPr>
            <p:cNvSpPr>
              <a:spLocks noEditPoints="1"/>
            </p:cNvSpPr>
            <p:nvPr/>
          </p:nvSpPr>
          <p:spPr bwMode="auto">
            <a:xfrm>
              <a:off x="2318" y="-56"/>
              <a:ext cx="70" cy="69"/>
            </a:xfrm>
            <a:custGeom>
              <a:avLst/>
              <a:gdLst>
                <a:gd name="T0" fmla="*/ 0 w 59"/>
                <a:gd name="T1" fmla="*/ 29 h 59"/>
                <a:gd name="T2" fmla="*/ 30 w 59"/>
                <a:gd name="T3" fmla="*/ 59 h 59"/>
                <a:gd name="T4" fmla="*/ 59 w 59"/>
                <a:gd name="T5" fmla="*/ 29 h 59"/>
                <a:gd name="T6" fmla="*/ 30 w 59"/>
                <a:gd name="T7" fmla="*/ 0 h 59"/>
                <a:gd name="T8" fmla="*/ 0 w 59"/>
                <a:gd name="T9" fmla="*/ 29 h 59"/>
                <a:gd name="T10" fmla="*/ 37 w 59"/>
                <a:gd name="T11" fmla="*/ 29 h 59"/>
                <a:gd name="T12" fmla="*/ 30 w 59"/>
                <a:gd name="T13" fmla="*/ 37 h 59"/>
                <a:gd name="T14" fmla="*/ 22 w 59"/>
                <a:gd name="T15" fmla="*/ 29 h 59"/>
                <a:gd name="T16" fmla="*/ 30 w 59"/>
                <a:gd name="T17" fmla="*/ 22 h 59"/>
                <a:gd name="T18" fmla="*/ 37 w 59"/>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0" y="29"/>
                  </a:moveTo>
                  <a:cubicBezTo>
                    <a:pt x="0" y="46"/>
                    <a:pt x="13" y="59"/>
                    <a:pt x="30" y="59"/>
                  </a:cubicBezTo>
                  <a:cubicBezTo>
                    <a:pt x="46" y="59"/>
                    <a:pt x="59" y="46"/>
                    <a:pt x="59" y="29"/>
                  </a:cubicBezTo>
                  <a:cubicBezTo>
                    <a:pt x="59" y="13"/>
                    <a:pt x="46" y="0"/>
                    <a:pt x="30" y="0"/>
                  </a:cubicBezTo>
                  <a:cubicBezTo>
                    <a:pt x="13" y="0"/>
                    <a:pt x="0" y="13"/>
                    <a:pt x="0" y="29"/>
                  </a:cubicBezTo>
                  <a:close/>
                  <a:moveTo>
                    <a:pt x="37" y="29"/>
                  </a:moveTo>
                  <a:cubicBezTo>
                    <a:pt x="37" y="33"/>
                    <a:pt x="34" y="37"/>
                    <a:pt x="30" y="37"/>
                  </a:cubicBezTo>
                  <a:cubicBezTo>
                    <a:pt x="26" y="37"/>
                    <a:pt x="22" y="33"/>
                    <a:pt x="22" y="29"/>
                  </a:cubicBezTo>
                  <a:cubicBezTo>
                    <a:pt x="22" y="25"/>
                    <a:pt x="26" y="22"/>
                    <a:pt x="30" y="22"/>
                  </a:cubicBezTo>
                  <a:cubicBezTo>
                    <a:pt x="34" y="22"/>
                    <a:pt x="37" y="25"/>
                    <a:pt x="37" y="2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0" name="Freeform 54">
              <a:extLst>
                <a:ext uri="{FF2B5EF4-FFF2-40B4-BE49-F238E27FC236}">
                  <a16:creationId xmlns:a16="http://schemas.microsoft.com/office/drawing/2014/main" id="{310C0581-6B91-4C21-8B6E-EB4D339B3304}"/>
                </a:ext>
              </a:extLst>
            </p:cNvPr>
            <p:cNvSpPr>
              <a:spLocks noEditPoints="1"/>
            </p:cNvSpPr>
            <p:nvPr/>
          </p:nvSpPr>
          <p:spPr bwMode="auto">
            <a:xfrm>
              <a:off x="1793" y="-384"/>
              <a:ext cx="69" cy="70"/>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5" y="37"/>
                    <a:pt x="22" y="33"/>
                    <a:pt x="22" y="29"/>
                  </a:cubicBezTo>
                  <a:cubicBezTo>
                    <a:pt x="22" y="25"/>
                    <a:pt x="25"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1" name="Freeform 55">
              <a:extLst>
                <a:ext uri="{FF2B5EF4-FFF2-40B4-BE49-F238E27FC236}">
                  <a16:creationId xmlns:a16="http://schemas.microsoft.com/office/drawing/2014/main" id="{7F0A8077-9379-4205-B53E-C18E388C7E69}"/>
                </a:ext>
              </a:extLst>
            </p:cNvPr>
            <p:cNvSpPr>
              <a:spLocks noEditPoints="1"/>
            </p:cNvSpPr>
            <p:nvPr/>
          </p:nvSpPr>
          <p:spPr bwMode="auto">
            <a:xfrm>
              <a:off x="1407" y="477"/>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7" y="59"/>
                    <a:pt x="60" y="46"/>
                    <a:pt x="60" y="30"/>
                  </a:cubicBezTo>
                  <a:cubicBezTo>
                    <a:pt x="60" y="13"/>
                    <a:pt x="47"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56">
              <a:extLst>
                <a:ext uri="{FF2B5EF4-FFF2-40B4-BE49-F238E27FC236}">
                  <a16:creationId xmlns:a16="http://schemas.microsoft.com/office/drawing/2014/main" id="{B59CCD7B-CB21-46EE-A265-24C84181346B}"/>
                </a:ext>
              </a:extLst>
            </p:cNvPr>
            <p:cNvSpPr>
              <a:spLocks noEditPoints="1"/>
            </p:cNvSpPr>
            <p:nvPr/>
          </p:nvSpPr>
          <p:spPr bwMode="auto">
            <a:xfrm>
              <a:off x="1481" y="742"/>
              <a:ext cx="69" cy="71"/>
            </a:xfrm>
            <a:custGeom>
              <a:avLst/>
              <a:gdLst>
                <a:gd name="T0" fmla="*/ 59 w 59"/>
                <a:gd name="T1" fmla="*/ 30 h 60"/>
                <a:gd name="T2" fmla="*/ 29 w 59"/>
                <a:gd name="T3" fmla="*/ 0 h 60"/>
                <a:gd name="T4" fmla="*/ 0 w 59"/>
                <a:gd name="T5" fmla="*/ 30 h 60"/>
                <a:gd name="T6" fmla="*/ 29 w 59"/>
                <a:gd name="T7" fmla="*/ 60 h 60"/>
                <a:gd name="T8" fmla="*/ 59 w 59"/>
                <a:gd name="T9" fmla="*/ 30 h 60"/>
                <a:gd name="T10" fmla="*/ 29 w 59"/>
                <a:gd name="T11" fmla="*/ 37 h 60"/>
                <a:gd name="T12" fmla="*/ 22 w 59"/>
                <a:gd name="T13" fmla="*/ 30 h 60"/>
                <a:gd name="T14" fmla="*/ 29 w 59"/>
                <a:gd name="T15" fmla="*/ 23 h 60"/>
                <a:gd name="T16" fmla="*/ 37 w 59"/>
                <a:gd name="T17" fmla="*/ 30 h 60"/>
                <a:gd name="T18" fmla="*/ 29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29" y="0"/>
                  </a:cubicBezTo>
                  <a:cubicBezTo>
                    <a:pt x="13" y="0"/>
                    <a:pt x="0" y="14"/>
                    <a:pt x="0" y="30"/>
                  </a:cubicBezTo>
                  <a:cubicBezTo>
                    <a:pt x="0" y="46"/>
                    <a:pt x="13" y="60"/>
                    <a:pt x="29" y="60"/>
                  </a:cubicBezTo>
                  <a:cubicBezTo>
                    <a:pt x="46" y="60"/>
                    <a:pt x="59" y="46"/>
                    <a:pt x="59" y="30"/>
                  </a:cubicBezTo>
                  <a:close/>
                  <a:moveTo>
                    <a:pt x="29" y="37"/>
                  </a:moveTo>
                  <a:cubicBezTo>
                    <a:pt x="25" y="37"/>
                    <a:pt x="22" y="34"/>
                    <a:pt x="22" y="30"/>
                  </a:cubicBezTo>
                  <a:cubicBezTo>
                    <a:pt x="22" y="26"/>
                    <a:pt x="25" y="23"/>
                    <a:pt x="29" y="23"/>
                  </a:cubicBezTo>
                  <a:cubicBezTo>
                    <a:pt x="34" y="23"/>
                    <a:pt x="37" y="26"/>
                    <a:pt x="37" y="30"/>
                  </a:cubicBezTo>
                  <a:cubicBezTo>
                    <a:pt x="37" y="34"/>
                    <a:pt x="34"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57">
              <a:extLst>
                <a:ext uri="{FF2B5EF4-FFF2-40B4-BE49-F238E27FC236}">
                  <a16:creationId xmlns:a16="http://schemas.microsoft.com/office/drawing/2014/main" id="{9E12F23D-46AC-4942-97E0-9EC1F8BDF7A1}"/>
                </a:ext>
              </a:extLst>
            </p:cNvPr>
            <p:cNvSpPr>
              <a:spLocks noEditPoints="1"/>
            </p:cNvSpPr>
            <p:nvPr/>
          </p:nvSpPr>
          <p:spPr bwMode="auto">
            <a:xfrm>
              <a:off x="1367" y="585"/>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3" y="0"/>
                    <a:pt x="0" y="13"/>
                    <a:pt x="0" y="30"/>
                  </a:cubicBezTo>
                  <a:cubicBezTo>
                    <a:pt x="0" y="46"/>
                    <a:pt x="13" y="59"/>
                    <a:pt x="30" y="59"/>
                  </a:cubicBezTo>
                  <a:cubicBezTo>
                    <a:pt x="46" y="59"/>
                    <a:pt x="60" y="46"/>
                    <a:pt x="60" y="30"/>
                  </a:cubicBezTo>
                  <a:cubicBezTo>
                    <a:pt x="60" y="13"/>
                    <a:pt x="46"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58">
              <a:extLst>
                <a:ext uri="{FF2B5EF4-FFF2-40B4-BE49-F238E27FC236}">
                  <a16:creationId xmlns:a16="http://schemas.microsoft.com/office/drawing/2014/main" id="{B99E8430-D392-42FB-AC72-301A1717E0E2}"/>
                </a:ext>
              </a:extLst>
            </p:cNvPr>
            <p:cNvSpPr>
              <a:spLocks noEditPoints="1"/>
            </p:cNvSpPr>
            <p:nvPr/>
          </p:nvSpPr>
          <p:spPr bwMode="auto">
            <a:xfrm>
              <a:off x="1608" y="-157"/>
              <a:ext cx="70" cy="71"/>
            </a:xfrm>
            <a:custGeom>
              <a:avLst/>
              <a:gdLst>
                <a:gd name="T0" fmla="*/ 29 w 59"/>
                <a:gd name="T1" fmla="*/ 60 h 60"/>
                <a:gd name="T2" fmla="*/ 59 w 59"/>
                <a:gd name="T3" fmla="*/ 30 h 60"/>
                <a:gd name="T4" fmla="*/ 29 w 59"/>
                <a:gd name="T5" fmla="*/ 0 h 60"/>
                <a:gd name="T6" fmla="*/ 0 w 59"/>
                <a:gd name="T7" fmla="*/ 30 h 60"/>
                <a:gd name="T8" fmla="*/ 29 w 59"/>
                <a:gd name="T9" fmla="*/ 60 h 60"/>
                <a:gd name="T10" fmla="*/ 29 w 59"/>
                <a:gd name="T11" fmla="*/ 23 h 60"/>
                <a:gd name="T12" fmla="*/ 37 w 59"/>
                <a:gd name="T13" fmla="*/ 30 h 60"/>
                <a:gd name="T14" fmla="*/ 29 w 59"/>
                <a:gd name="T15" fmla="*/ 37 h 60"/>
                <a:gd name="T16" fmla="*/ 22 w 59"/>
                <a:gd name="T17" fmla="*/ 30 h 60"/>
                <a:gd name="T18" fmla="*/ 29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29" y="60"/>
                  </a:moveTo>
                  <a:cubicBezTo>
                    <a:pt x="46" y="60"/>
                    <a:pt x="59" y="46"/>
                    <a:pt x="59" y="30"/>
                  </a:cubicBezTo>
                  <a:cubicBezTo>
                    <a:pt x="59" y="14"/>
                    <a:pt x="46" y="0"/>
                    <a:pt x="29" y="0"/>
                  </a:cubicBezTo>
                  <a:cubicBezTo>
                    <a:pt x="13" y="0"/>
                    <a:pt x="0" y="14"/>
                    <a:pt x="0" y="30"/>
                  </a:cubicBezTo>
                  <a:cubicBezTo>
                    <a:pt x="0" y="46"/>
                    <a:pt x="13" y="60"/>
                    <a:pt x="29" y="60"/>
                  </a:cubicBezTo>
                  <a:close/>
                  <a:moveTo>
                    <a:pt x="29" y="23"/>
                  </a:moveTo>
                  <a:cubicBezTo>
                    <a:pt x="33" y="23"/>
                    <a:pt x="37" y="26"/>
                    <a:pt x="37" y="30"/>
                  </a:cubicBezTo>
                  <a:cubicBezTo>
                    <a:pt x="37" y="34"/>
                    <a:pt x="33" y="37"/>
                    <a:pt x="29" y="37"/>
                  </a:cubicBezTo>
                  <a:cubicBezTo>
                    <a:pt x="25" y="37"/>
                    <a:pt x="22" y="34"/>
                    <a:pt x="22" y="30"/>
                  </a:cubicBezTo>
                  <a:cubicBezTo>
                    <a:pt x="22" y="26"/>
                    <a:pt x="25" y="23"/>
                    <a:pt x="29"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5" name="Freeform 59">
              <a:extLst>
                <a:ext uri="{FF2B5EF4-FFF2-40B4-BE49-F238E27FC236}">
                  <a16:creationId xmlns:a16="http://schemas.microsoft.com/office/drawing/2014/main" id="{7BA3A932-2DD2-4861-B30D-DEBF529AA2D1}"/>
                </a:ext>
              </a:extLst>
            </p:cNvPr>
            <p:cNvSpPr>
              <a:spLocks noEditPoints="1"/>
            </p:cNvSpPr>
            <p:nvPr/>
          </p:nvSpPr>
          <p:spPr bwMode="auto">
            <a:xfrm>
              <a:off x="1558" y="174"/>
              <a:ext cx="69" cy="70"/>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6" name="Freeform 60">
              <a:extLst>
                <a:ext uri="{FF2B5EF4-FFF2-40B4-BE49-F238E27FC236}">
                  <a16:creationId xmlns:a16="http://schemas.microsoft.com/office/drawing/2014/main" id="{C4CD7DE7-0CFB-4A2B-A7A9-4AFD055A0DAF}"/>
                </a:ext>
              </a:extLst>
            </p:cNvPr>
            <p:cNvSpPr>
              <a:spLocks noEditPoints="1"/>
            </p:cNvSpPr>
            <p:nvPr/>
          </p:nvSpPr>
          <p:spPr bwMode="auto">
            <a:xfrm>
              <a:off x="1981" y="-56"/>
              <a:ext cx="70" cy="69"/>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5" y="37"/>
                    <a:pt x="22" y="33"/>
                    <a:pt x="22" y="29"/>
                  </a:cubicBezTo>
                  <a:cubicBezTo>
                    <a:pt x="22" y="25"/>
                    <a:pt x="25"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7" name="Freeform 61">
              <a:extLst>
                <a:ext uri="{FF2B5EF4-FFF2-40B4-BE49-F238E27FC236}">
                  <a16:creationId xmlns:a16="http://schemas.microsoft.com/office/drawing/2014/main" id="{5C283E76-85AA-4F79-82D9-47D5031C1747}"/>
                </a:ext>
              </a:extLst>
            </p:cNvPr>
            <p:cNvSpPr>
              <a:spLocks noEditPoints="1"/>
            </p:cNvSpPr>
            <p:nvPr/>
          </p:nvSpPr>
          <p:spPr bwMode="auto">
            <a:xfrm>
              <a:off x="1615" y="83"/>
              <a:ext cx="70" cy="69"/>
            </a:xfrm>
            <a:custGeom>
              <a:avLst/>
              <a:gdLst>
                <a:gd name="T0" fmla="*/ 59 w 59"/>
                <a:gd name="T1" fmla="*/ 29 h 59"/>
                <a:gd name="T2" fmla="*/ 30 w 59"/>
                <a:gd name="T3" fmla="*/ 0 h 59"/>
                <a:gd name="T4" fmla="*/ 0 w 59"/>
                <a:gd name="T5" fmla="*/ 29 h 59"/>
                <a:gd name="T6" fmla="*/ 30 w 59"/>
                <a:gd name="T7" fmla="*/ 59 h 59"/>
                <a:gd name="T8" fmla="*/ 59 w 59"/>
                <a:gd name="T9" fmla="*/ 29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30" y="0"/>
                  </a:cubicBezTo>
                  <a:cubicBezTo>
                    <a:pt x="13" y="0"/>
                    <a:pt x="0" y="13"/>
                    <a:pt x="0" y="29"/>
                  </a:cubicBezTo>
                  <a:cubicBezTo>
                    <a:pt x="0" y="46"/>
                    <a:pt x="13" y="59"/>
                    <a:pt x="30" y="59"/>
                  </a:cubicBezTo>
                  <a:cubicBezTo>
                    <a:pt x="46" y="59"/>
                    <a:pt x="59" y="46"/>
                    <a:pt x="59" y="29"/>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8" name="Freeform 62">
              <a:extLst>
                <a:ext uri="{FF2B5EF4-FFF2-40B4-BE49-F238E27FC236}">
                  <a16:creationId xmlns:a16="http://schemas.microsoft.com/office/drawing/2014/main" id="{64D570E2-755B-48B8-986F-722747A3B4F0}"/>
                </a:ext>
              </a:extLst>
            </p:cNvPr>
            <p:cNvSpPr>
              <a:spLocks noEditPoints="1"/>
            </p:cNvSpPr>
            <p:nvPr/>
          </p:nvSpPr>
          <p:spPr bwMode="auto">
            <a:xfrm>
              <a:off x="1772" y="83"/>
              <a:ext cx="70" cy="69"/>
            </a:xfrm>
            <a:custGeom>
              <a:avLst/>
              <a:gdLst>
                <a:gd name="T0" fmla="*/ 60 w 60"/>
                <a:gd name="T1" fmla="*/ 29 h 59"/>
                <a:gd name="T2" fmla="*/ 30 w 60"/>
                <a:gd name="T3" fmla="*/ 0 h 59"/>
                <a:gd name="T4" fmla="*/ 0 w 60"/>
                <a:gd name="T5" fmla="*/ 29 h 59"/>
                <a:gd name="T6" fmla="*/ 30 w 60"/>
                <a:gd name="T7" fmla="*/ 59 h 59"/>
                <a:gd name="T8" fmla="*/ 60 w 60"/>
                <a:gd name="T9" fmla="*/ 29 h 59"/>
                <a:gd name="T10" fmla="*/ 23 w 60"/>
                <a:gd name="T11" fmla="*/ 29 h 59"/>
                <a:gd name="T12" fmla="*/ 30 w 60"/>
                <a:gd name="T13" fmla="*/ 22 h 59"/>
                <a:gd name="T14" fmla="*/ 37 w 60"/>
                <a:gd name="T15" fmla="*/ 29 h 59"/>
                <a:gd name="T16" fmla="*/ 30 w 60"/>
                <a:gd name="T17" fmla="*/ 37 h 59"/>
                <a:gd name="T18" fmla="*/ 23 w 60"/>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60" y="29"/>
                  </a:moveTo>
                  <a:cubicBezTo>
                    <a:pt x="60" y="13"/>
                    <a:pt x="46" y="0"/>
                    <a:pt x="30" y="0"/>
                  </a:cubicBezTo>
                  <a:cubicBezTo>
                    <a:pt x="14" y="0"/>
                    <a:pt x="0" y="13"/>
                    <a:pt x="0" y="29"/>
                  </a:cubicBezTo>
                  <a:cubicBezTo>
                    <a:pt x="0" y="46"/>
                    <a:pt x="14" y="59"/>
                    <a:pt x="30" y="59"/>
                  </a:cubicBezTo>
                  <a:cubicBezTo>
                    <a:pt x="46" y="59"/>
                    <a:pt x="60" y="46"/>
                    <a:pt x="60" y="29"/>
                  </a:cubicBezTo>
                  <a:close/>
                  <a:moveTo>
                    <a:pt x="23" y="29"/>
                  </a:moveTo>
                  <a:cubicBezTo>
                    <a:pt x="23" y="25"/>
                    <a:pt x="26" y="22"/>
                    <a:pt x="30" y="22"/>
                  </a:cubicBezTo>
                  <a:cubicBezTo>
                    <a:pt x="34" y="22"/>
                    <a:pt x="37" y="25"/>
                    <a:pt x="37" y="29"/>
                  </a:cubicBezTo>
                  <a:cubicBezTo>
                    <a:pt x="37" y="33"/>
                    <a:pt x="34" y="37"/>
                    <a:pt x="30" y="37"/>
                  </a:cubicBezTo>
                  <a:cubicBezTo>
                    <a:pt x="26" y="37"/>
                    <a:pt x="23" y="33"/>
                    <a:pt x="23" y="2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9" name="Freeform 63">
              <a:extLst>
                <a:ext uri="{FF2B5EF4-FFF2-40B4-BE49-F238E27FC236}">
                  <a16:creationId xmlns:a16="http://schemas.microsoft.com/office/drawing/2014/main" id="{B2F6B2AA-091F-47B4-A71F-3E21445C9BAF}"/>
                </a:ext>
              </a:extLst>
            </p:cNvPr>
            <p:cNvSpPr>
              <a:spLocks noEditPoints="1"/>
            </p:cNvSpPr>
            <p:nvPr/>
          </p:nvSpPr>
          <p:spPr bwMode="auto">
            <a:xfrm>
              <a:off x="1846" y="234"/>
              <a:ext cx="69" cy="71"/>
            </a:xfrm>
            <a:custGeom>
              <a:avLst/>
              <a:gdLst>
                <a:gd name="T0" fmla="*/ 0 w 59"/>
                <a:gd name="T1" fmla="*/ 30 h 60"/>
                <a:gd name="T2" fmla="*/ 30 w 59"/>
                <a:gd name="T3" fmla="*/ 60 h 60"/>
                <a:gd name="T4" fmla="*/ 59 w 59"/>
                <a:gd name="T5" fmla="*/ 30 h 60"/>
                <a:gd name="T6" fmla="*/ 30 w 59"/>
                <a:gd name="T7" fmla="*/ 0 h 60"/>
                <a:gd name="T8" fmla="*/ 0 w 59"/>
                <a:gd name="T9" fmla="*/ 30 h 60"/>
                <a:gd name="T10" fmla="*/ 30 w 59"/>
                <a:gd name="T11" fmla="*/ 23 h 60"/>
                <a:gd name="T12" fmla="*/ 37 w 59"/>
                <a:gd name="T13" fmla="*/ 30 h 60"/>
                <a:gd name="T14" fmla="*/ 30 w 59"/>
                <a:gd name="T15" fmla="*/ 37 h 60"/>
                <a:gd name="T16" fmla="*/ 22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0" y="30"/>
                  </a:moveTo>
                  <a:cubicBezTo>
                    <a:pt x="0" y="46"/>
                    <a:pt x="13" y="60"/>
                    <a:pt x="30" y="60"/>
                  </a:cubicBezTo>
                  <a:cubicBezTo>
                    <a:pt x="46" y="60"/>
                    <a:pt x="59" y="46"/>
                    <a:pt x="59" y="30"/>
                  </a:cubicBezTo>
                  <a:cubicBezTo>
                    <a:pt x="59" y="14"/>
                    <a:pt x="46" y="0"/>
                    <a:pt x="30" y="0"/>
                  </a:cubicBezTo>
                  <a:cubicBezTo>
                    <a:pt x="13" y="0"/>
                    <a:pt x="0" y="14"/>
                    <a:pt x="0" y="30"/>
                  </a:cubicBezTo>
                  <a:close/>
                  <a:moveTo>
                    <a:pt x="30" y="23"/>
                  </a:moveTo>
                  <a:cubicBezTo>
                    <a:pt x="34" y="23"/>
                    <a:pt x="37" y="26"/>
                    <a:pt x="37" y="30"/>
                  </a:cubicBezTo>
                  <a:cubicBezTo>
                    <a:pt x="37" y="34"/>
                    <a:pt x="34" y="37"/>
                    <a:pt x="30" y="37"/>
                  </a:cubicBezTo>
                  <a:cubicBezTo>
                    <a:pt x="26" y="37"/>
                    <a:pt x="22" y="34"/>
                    <a:pt x="22" y="30"/>
                  </a:cubicBezTo>
                  <a:cubicBezTo>
                    <a:pt x="22" y="26"/>
                    <a:pt x="26" y="23"/>
                    <a:pt x="30"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0" name="Freeform 64">
              <a:extLst>
                <a:ext uri="{FF2B5EF4-FFF2-40B4-BE49-F238E27FC236}">
                  <a16:creationId xmlns:a16="http://schemas.microsoft.com/office/drawing/2014/main" id="{26111A29-C725-4EE0-876D-134528B739A0}"/>
                </a:ext>
              </a:extLst>
            </p:cNvPr>
            <p:cNvSpPr>
              <a:spLocks noEditPoints="1"/>
            </p:cNvSpPr>
            <p:nvPr/>
          </p:nvSpPr>
          <p:spPr bwMode="auto">
            <a:xfrm>
              <a:off x="1534" y="1233"/>
              <a:ext cx="69" cy="70"/>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1" name="Freeform 65">
              <a:extLst>
                <a:ext uri="{FF2B5EF4-FFF2-40B4-BE49-F238E27FC236}">
                  <a16:creationId xmlns:a16="http://schemas.microsoft.com/office/drawing/2014/main" id="{05F9F523-684F-4E62-97D8-96CCC8049A4F}"/>
                </a:ext>
              </a:extLst>
            </p:cNvPr>
            <p:cNvSpPr>
              <a:spLocks noEditPoints="1"/>
            </p:cNvSpPr>
            <p:nvPr/>
          </p:nvSpPr>
          <p:spPr bwMode="auto">
            <a:xfrm>
              <a:off x="1674" y="615"/>
              <a:ext cx="70"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2" name="Freeform 66">
              <a:extLst>
                <a:ext uri="{FF2B5EF4-FFF2-40B4-BE49-F238E27FC236}">
                  <a16:creationId xmlns:a16="http://schemas.microsoft.com/office/drawing/2014/main" id="{FD0C2A14-D190-4326-8A8F-8D56F7D88DAF}"/>
                </a:ext>
              </a:extLst>
            </p:cNvPr>
            <p:cNvSpPr>
              <a:spLocks noEditPoints="1"/>
            </p:cNvSpPr>
            <p:nvPr/>
          </p:nvSpPr>
          <p:spPr bwMode="auto">
            <a:xfrm>
              <a:off x="2618" y="399"/>
              <a:ext cx="71" cy="7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37 h 60"/>
                <a:gd name="T12" fmla="*/ 23 w 60"/>
                <a:gd name="T13" fmla="*/ 30 h 60"/>
                <a:gd name="T14" fmla="*/ 30 w 60"/>
                <a:gd name="T15" fmla="*/ 23 h 60"/>
                <a:gd name="T16" fmla="*/ 37 w 60"/>
                <a:gd name="T17" fmla="*/ 30 h 60"/>
                <a:gd name="T18" fmla="*/ 30 w 60"/>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4"/>
                    <a:pt x="0" y="30"/>
                  </a:cubicBezTo>
                  <a:cubicBezTo>
                    <a:pt x="0" y="46"/>
                    <a:pt x="14" y="60"/>
                    <a:pt x="30" y="60"/>
                  </a:cubicBezTo>
                  <a:cubicBezTo>
                    <a:pt x="46" y="60"/>
                    <a:pt x="60" y="46"/>
                    <a:pt x="60" y="30"/>
                  </a:cubicBezTo>
                  <a:cubicBezTo>
                    <a:pt x="60" y="14"/>
                    <a:pt x="46" y="0"/>
                    <a:pt x="30" y="0"/>
                  </a:cubicBezTo>
                  <a:close/>
                  <a:moveTo>
                    <a:pt x="30" y="37"/>
                  </a:moveTo>
                  <a:cubicBezTo>
                    <a:pt x="26" y="37"/>
                    <a:pt x="23" y="34"/>
                    <a:pt x="23" y="30"/>
                  </a:cubicBezTo>
                  <a:cubicBezTo>
                    <a:pt x="23"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3" name="Freeform 67">
              <a:extLst>
                <a:ext uri="{FF2B5EF4-FFF2-40B4-BE49-F238E27FC236}">
                  <a16:creationId xmlns:a16="http://schemas.microsoft.com/office/drawing/2014/main" id="{9CB5A59C-01AF-4819-B089-73372CF3F555}"/>
                </a:ext>
              </a:extLst>
            </p:cNvPr>
            <p:cNvSpPr>
              <a:spLocks noEditPoints="1"/>
            </p:cNvSpPr>
            <p:nvPr/>
          </p:nvSpPr>
          <p:spPr bwMode="auto">
            <a:xfrm>
              <a:off x="2758" y="113"/>
              <a:ext cx="70" cy="71"/>
            </a:xfrm>
            <a:custGeom>
              <a:avLst/>
              <a:gdLst>
                <a:gd name="T0" fmla="*/ 59 w 59"/>
                <a:gd name="T1" fmla="*/ 30 h 60"/>
                <a:gd name="T2" fmla="*/ 30 w 59"/>
                <a:gd name="T3" fmla="*/ 0 h 60"/>
                <a:gd name="T4" fmla="*/ 0 w 59"/>
                <a:gd name="T5" fmla="*/ 30 h 60"/>
                <a:gd name="T6" fmla="*/ 30 w 59"/>
                <a:gd name="T7" fmla="*/ 60 h 60"/>
                <a:gd name="T8" fmla="*/ 59 w 59"/>
                <a:gd name="T9" fmla="*/ 3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30" y="0"/>
                  </a:cubicBezTo>
                  <a:cubicBezTo>
                    <a:pt x="13" y="0"/>
                    <a:pt x="0" y="14"/>
                    <a:pt x="0" y="30"/>
                  </a:cubicBezTo>
                  <a:cubicBezTo>
                    <a:pt x="0" y="46"/>
                    <a:pt x="13" y="60"/>
                    <a:pt x="30" y="60"/>
                  </a:cubicBezTo>
                  <a:cubicBezTo>
                    <a:pt x="46" y="60"/>
                    <a:pt x="59" y="46"/>
                    <a:pt x="59" y="30"/>
                  </a:cubicBezTo>
                  <a:close/>
                  <a:moveTo>
                    <a:pt x="30" y="37"/>
                  </a:moveTo>
                  <a:cubicBezTo>
                    <a:pt x="25" y="37"/>
                    <a:pt x="22" y="34"/>
                    <a:pt x="22" y="30"/>
                  </a:cubicBezTo>
                  <a:cubicBezTo>
                    <a:pt x="22" y="26"/>
                    <a:pt x="25"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4" name="Freeform 68">
              <a:extLst>
                <a:ext uri="{FF2B5EF4-FFF2-40B4-BE49-F238E27FC236}">
                  <a16:creationId xmlns:a16="http://schemas.microsoft.com/office/drawing/2014/main" id="{51B332C1-490A-4DD8-9336-3E96E2F27AE3}"/>
                </a:ext>
              </a:extLst>
            </p:cNvPr>
            <p:cNvSpPr>
              <a:spLocks noEditPoints="1"/>
            </p:cNvSpPr>
            <p:nvPr/>
          </p:nvSpPr>
          <p:spPr bwMode="auto">
            <a:xfrm>
              <a:off x="2795" y="576"/>
              <a:ext cx="69" cy="71"/>
            </a:xfrm>
            <a:custGeom>
              <a:avLst/>
              <a:gdLst>
                <a:gd name="T0" fmla="*/ 0 w 59"/>
                <a:gd name="T1" fmla="*/ 30 h 60"/>
                <a:gd name="T2" fmla="*/ 30 w 59"/>
                <a:gd name="T3" fmla="*/ 60 h 60"/>
                <a:gd name="T4" fmla="*/ 59 w 59"/>
                <a:gd name="T5" fmla="*/ 30 h 60"/>
                <a:gd name="T6" fmla="*/ 30 w 59"/>
                <a:gd name="T7" fmla="*/ 0 h 60"/>
                <a:gd name="T8" fmla="*/ 0 w 59"/>
                <a:gd name="T9" fmla="*/ 30 h 60"/>
                <a:gd name="T10" fmla="*/ 30 w 59"/>
                <a:gd name="T11" fmla="*/ 23 h 60"/>
                <a:gd name="T12" fmla="*/ 37 w 59"/>
                <a:gd name="T13" fmla="*/ 30 h 60"/>
                <a:gd name="T14" fmla="*/ 30 w 59"/>
                <a:gd name="T15" fmla="*/ 37 h 60"/>
                <a:gd name="T16" fmla="*/ 23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0" y="30"/>
                  </a:moveTo>
                  <a:cubicBezTo>
                    <a:pt x="0" y="46"/>
                    <a:pt x="13" y="60"/>
                    <a:pt x="30" y="60"/>
                  </a:cubicBezTo>
                  <a:cubicBezTo>
                    <a:pt x="46" y="60"/>
                    <a:pt x="59" y="46"/>
                    <a:pt x="59" y="30"/>
                  </a:cubicBezTo>
                  <a:cubicBezTo>
                    <a:pt x="59" y="14"/>
                    <a:pt x="46" y="0"/>
                    <a:pt x="30" y="0"/>
                  </a:cubicBezTo>
                  <a:cubicBezTo>
                    <a:pt x="13" y="0"/>
                    <a:pt x="0" y="14"/>
                    <a:pt x="0" y="30"/>
                  </a:cubicBezTo>
                  <a:close/>
                  <a:moveTo>
                    <a:pt x="30" y="23"/>
                  </a:moveTo>
                  <a:cubicBezTo>
                    <a:pt x="34" y="23"/>
                    <a:pt x="37" y="26"/>
                    <a:pt x="37" y="30"/>
                  </a:cubicBezTo>
                  <a:cubicBezTo>
                    <a:pt x="37" y="34"/>
                    <a:pt x="34" y="37"/>
                    <a:pt x="30" y="37"/>
                  </a:cubicBezTo>
                  <a:cubicBezTo>
                    <a:pt x="26" y="37"/>
                    <a:pt x="23" y="34"/>
                    <a:pt x="23" y="30"/>
                  </a:cubicBezTo>
                  <a:cubicBezTo>
                    <a:pt x="23" y="26"/>
                    <a:pt x="26" y="23"/>
                    <a:pt x="30"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5" name="Freeform 69">
              <a:extLst>
                <a:ext uri="{FF2B5EF4-FFF2-40B4-BE49-F238E27FC236}">
                  <a16:creationId xmlns:a16="http://schemas.microsoft.com/office/drawing/2014/main" id="{331856CE-DE40-4872-9F24-38CAC52B9A38}"/>
                </a:ext>
              </a:extLst>
            </p:cNvPr>
            <p:cNvSpPr>
              <a:spLocks noEditPoints="1"/>
            </p:cNvSpPr>
            <p:nvPr/>
          </p:nvSpPr>
          <p:spPr bwMode="auto">
            <a:xfrm>
              <a:off x="2554" y="911"/>
              <a:ext cx="69" cy="69"/>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4"/>
                    <a:pt x="22" y="29"/>
                  </a:cubicBezTo>
                  <a:cubicBezTo>
                    <a:pt x="22" y="25"/>
                    <a:pt x="26" y="22"/>
                    <a:pt x="30" y="22"/>
                  </a:cubicBezTo>
                  <a:cubicBezTo>
                    <a:pt x="34" y="22"/>
                    <a:pt x="37" y="25"/>
                    <a:pt x="37" y="29"/>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6" name="Freeform 70">
              <a:extLst>
                <a:ext uri="{FF2B5EF4-FFF2-40B4-BE49-F238E27FC236}">
                  <a16:creationId xmlns:a16="http://schemas.microsoft.com/office/drawing/2014/main" id="{3206B7F1-EA86-407E-A75C-557984289853}"/>
                </a:ext>
              </a:extLst>
            </p:cNvPr>
            <p:cNvSpPr>
              <a:spLocks noEditPoints="1"/>
            </p:cNvSpPr>
            <p:nvPr/>
          </p:nvSpPr>
          <p:spPr bwMode="auto">
            <a:xfrm>
              <a:off x="2758" y="-144"/>
              <a:ext cx="70" cy="71"/>
            </a:xfrm>
            <a:custGeom>
              <a:avLst/>
              <a:gdLst>
                <a:gd name="T0" fmla="*/ 30 w 59"/>
                <a:gd name="T1" fmla="*/ 60 h 60"/>
                <a:gd name="T2" fmla="*/ 59 w 59"/>
                <a:gd name="T3" fmla="*/ 30 h 60"/>
                <a:gd name="T4" fmla="*/ 30 w 59"/>
                <a:gd name="T5" fmla="*/ 0 h 60"/>
                <a:gd name="T6" fmla="*/ 0 w 59"/>
                <a:gd name="T7" fmla="*/ 30 h 60"/>
                <a:gd name="T8" fmla="*/ 30 w 59"/>
                <a:gd name="T9" fmla="*/ 60 h 60"/>
                <a:gd name="T10" fmla="*/ 30 w 59"/>
                <a:gd name="T11" fmla="*/ 23 h 60"/>
                <a:gd name="T12" fmla="*/ 37 w 59"/>
                <a:gd name="T13" fmla="*/ 30 h 60"/>
                <a:gd name="T14" fmla="*/ 30 w 59"/>
                <a:gd name="T15" fmla="*/ 37 h 60"/>
                <a:gd name="T16" fmla="*/ 22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60"/>
                  </a:moveTo>
                  <a:cubicBezTo>
                    <a:pt x="46" y="60"/>
                    <a:pt x="59" y="46"/>
                    <a:pt x="59" y="30"/>
                  </a:cubicBezTo>
                  <a:cubicBezTo>
                    <a:pt x="59" y="14"/>
                    <a:pt x="46" y="0"/>
                    <a:pt x="30" y="0"/>
                  </a:cubicBezTo>
                  <a:cubicBezTo>
                    <a:pt x="13" y="0"/>
                    <a:pt x="0" y="14"/>
                    <a:pt x="0" y="30"/>
                  </a:cubicBezTo>
                  <a:cubicBezTo>
                    <a:pt x="0" y="46"/>
                    <a:pt x="13" y="60"/>
                    <a:pt x="30" y="60"/>
                  </a:cubicBezTo>
                  <a:close/>
                  <a:moveTo>
                    <a:pt x="30" y="23"/>
                  </a:moveTo>
                  <a:cubicBezTo>
                    <a:pt x="34" y="23"/>
                    <a:pt x="37" y="26"/>
                    <a:pt x="37" y="30"/>
                  </a:cubicBezTo>
                  <a:cubicBezTo>
                    <a:pt x="37" y="34"/>
                    <a:pt x="34" y="37"/>
                    <a:pt x="30" y="37"/>
                  </a:cubicBezTo>
                  <a:cubicBezTo>
                    <a:pt x="25" y="37"/>
                    <a:pt x="22" y="34"/>
                    <a:pt x="22" y="30"/>
                  </a:cubicBezTo>
                  <a:cubicBezTo>
                    <a:pt x="22" y="26"/>
                    <a:pt x="25" y="23"/>
                    <a:pt x="30"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7" name="Freeform 71">
              <a:extLst>
                <a:ext uri="{FF2B5EF4-FFF2-40B4-BE49-F238E27FC236}">
                  <a16:creationId xmlns:a16="http://schemas.microsoft.com/office/drawing/2014/main" id="{4D86BF1F-7772-4F0C-81FD-2A79E6DBE143}"/>
                </a:ext>
              </a:extLst>
            </p:cNvPr>
            <p:cNvSpPr>
              <a:spLocks noEditPoints="1"/>
            </p:cNvSpPr>
            <p:nvPr/>
          </p:nvSpPr>
          <p:spPr bwMode="auto">
            <a:xfrm>
              <a:off x="2795" y="747"/>
              <a:ext cx="69" cy="69"/>
            </a:xfrm>
            <a:custGeom>
              <a:avLst/>
              <a:gdLst>
                <a:gd name="T0" fmla="*/ 59 w 59"/>
                <a:gd name="T1" fmla="*/ 30 h 59"/>
                <a:gd name="T2" fmla="*/ 30 w 59"/>
                <a:gd name="T3" fmla="*/ 0 h 59"/>
                <a:gd name="T4" fmla="*/ 0 w 59"/>
                <a:gd name="T5" fmla="*/ 30 h 59"/>
                <a:gd name="T6" fmla="*/ 30 w 59"/>
                <a:gd name="T7" fmla="*/ 59 h 59"/>
                <a:gd name="T8" fmla="*/ 59 w 59"/>
                <a:gd name="T9" fmla="*/ 30 h 59"/>
                <a:gd name="T10" fmla="*/ 23 w 59"/>
                <a:gd name="T11" fmla="*/ 30 h 59"/>
                <a:gd name="T12" fmla="*/ 30 w 59"/>
                <a:gd name="T13" fmla="*/ 23 h 59"/>
                <a:gd name="T14" fmla="*/ 37 w 59"/>
                <a:gd name="T15" fmla="*/ 30 h 59"/>
                <a:gd name="T16" fmla="*/ 30 w 59"/>
                <a:gd name="T17" fmla="*/ 37 h 59"/>
                <a:gd name="T18" fmla="*/ 23 w 59"/>
                <a:gd name="T19"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30"/>
                  </a:moveTo>
                  <a:cubicBezTo>
                    <a:pt x="59" y="13"/>
                    <a:pt x="46" y="0"/>
                    <a:pt x="30" y="0"/>
                  </a:cubicBezTo>
                  <a:cubicBezTo>
                    <a:pt x="13" y="0"/>
                    <a:pt x="0" y="13"/>
                    <a:pt x="0" y="30"/>
                  </a:cubicBezTo>
                  <a:cubicBezTo>
                    <a:pt x="0" y="46"/>
                    <a:pt x="13" y="59"/>
                    <a:pt x="30" y="59"/>
                  </a:cubicBezTo>
                  <a:cubicBezTo>
                    <a:pt x="46" y="59"/>
                    <a:pt x="59" y="46"/>
                    <a:pt x="59" y="30"/>
                  </a:cubicBezTo>
                  <a:close/>
                  <a:moveTo>
                    <a:pt x="23" y="30"/>
                  </a:moveTo>
                  <a:cubicBezTo>
                    <a:pt x="23" y="26"/>
                    <a:pt x="26" y="23"/>
                    <a:pt x="30" y="23"/>
                  </a:cubicBezTo>
                  <a:cubicBezTo>
                    <a:pt x="34" y="23"/>
                    <a:pt x="37" y="26"/>
                    <a:pt x="37" y="30"/>
                  </a:cubicBezTo>
                  <a:cubicBezTo>
                    <a:pt x="37" y="34"/>
                    <a:pt x="34" y="37"/>
                    <a:pt x="30" y="37"/>
                  </a:cubicBezTo>
                  <a:cubicBezTo>
                    <a:pt x="26" y="37"/>
                    <a:pt x="23" y="34"/>
                    <a:pt x="23" y="30"/>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8" name="Freeform 72">
              <a:extLst>
                <a:ext uri="{FF2B5EF4-FFF2-40B4-BE49-F238E27FC236}">
                  <a16:creationId xmlns:a16="http://schemas.microsoft.com/office/drawing/2014/main" id="{5304A6F9-E9E2-45F7-BBCC-2384DFE64AA3}"/>
                </a:ext>
              </a:extLst>
            </p:cNvPr>
            <p:cNvSpPr>
              <a:spLocks noEditPoints="1"/>
            </p:cNvSpPr>
            <p:nvPr/>
          </p:nvSpPr>
          <p:spPr bwMode="auto">
            <a:xfrm>
              <a:off x="2406" y="-350"/>
              <a:ext cx="71"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6" y="59"/>
                    <a:pt x="60" y="46"/>
                    <a:pt x="60" y="30"/>
                  </a:cubicBezTo>
                  <a:cubicBezTo>
                    <a:pt x="60" y="13"/>
                    <a:pt x="46" y="0"/>
                    <a:pt x="30" y="0"/>
                  </a:cubicBezTo>
                  <a:close/>
                  <a:moveTo>
                    <a:pt x="30" y="37"/>
                  </a:moveTo>
                  <a:cubicBezTo>
                    <a:pt x="26" y="37"/>
                    <a:pt x="23" y="34"/>
                    <a:pt x="23" y="30"/>
                  </a:cubicBezTo>
                  <a:cubicBezTo>
                    <a:pt x="23" y="25"/>
                    <a:pt x="26" y="22"/>
                    <a:pt x="30" y="22"/>
                  </a:cubicBezTo>
                  <a:cubicBezTo>
                    <a:pt x="34" y="22"/>
                    <a:pt x="37" y="25"/>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9" name="Freeform 73">
              <a:extLst>
                <a:ext uri="{FF2B5EF4-FFF2-40B4-BE49-F238E27FC236}">
                  <a16:creationId xmlns:a16="http://schemas.microsoft.com/office/drawing/2014/main" id="{8E464811-BFAA-4211-8686-B2B04C997681}"/>
                </a:ext>
              </a:extLst>
            </p:cNvPr>
            <p:cNvSpPr>
              <a:spLocks noEditPoints="1"/>
            </p:cNvSpPr>
            <p:nvPr/>
          </p:nvSpPr>
          <p:spPr bwMode="auto">
            <a:xfrm>
              <a:off x="2986" y="470"/>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6" y="59"/>
                    <a:pt x="60" y="46"/>
                    <a:pt x="60" y="30"/>
                  </a:cubicBezTo>
                  <a:cubicBezTo>
                    <a:pt x="60" y="13"/>
                    <a:pt x="46"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0" name="Freeform 74">
              <a:extLst>
                <a:ext uri="{FF2B5EF4-FFF2-40B4-BE49-F238E27FC236}">
                  <a16:creationId xmlns:a16="http://schemas.microsoft.com/office/drawing/2014/main" id="{67246406-8E48-4066-BD0B-FF3F91F9CF69}"/>
                </a:ext>
              </a:extLst>
            </p:cNvPr>
            <p:cNvSpPr>
              <a:spLocks noEditPoints="1"/>
            </p:cNvSpPr>
            <p:nvPr/>
          </p:nvSpPr>
          <p:spPr bwMode="auto">
            <a:xfrm>
              <a:off x="2809" y="1233"/>
              <a:ext cx="71" cy="70"/>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1" name="Freeform 75">
              <a:extLst>
                <a:ext uri="{FF2B5EF4-FFF2-40B4-BE49-F238E27FC236}">
                  <a16:creationId xmlns:a16="http://schemas.microsoft.com/office/drawing/2014/main" id="{A4DA81D2-7408-4E75-BC57-B4B24AEB0179}"/>
                </a:ext>
              </a:extLst>
            </p:cNvPr>
            <p:cNvSpPr>
              <a:spLocks noEditPoints="1"/>
            </p:cNvSpPr>
            <p:nvPr/>
          </p:nvSpPr>
          <p:spPr bwMode="auto">
            <a:xfrm>
              <a:off x="2986" y="342"/>
              <a:ext cx="70" cy="69"/>
            </a:xfrm>
            <a:custGeom>
              <a:avLst/>
              <a:gdLst>
                <a:gd name="T0" fmla="*/ 30 w 60"/>
                <a:gd name="T1" fmla="*/ 59 h 59"/>
                <a:gd name="T2" fmla="*/ 60 w 60"/>
                <a:gd name="T3" fmla="*/ 30 h 59"/>
                <a:gd name="T4" fmla="*/ 30 w 60"/>
                <a:gd name="T5" fmla="*/ 0 h 59"/>
                <a:gd name="T6" fmla="*/ 0 w 60"/>
                <a:gd name="T7" fmla="*/ 30 h 59"/>
                <a:gd name="T8" fmla="*/ 30 w 60"/>
                <a:gd name="T9" fmla="*/ 59 h 59"/>
                <a:gd name="T10" fmla="*/ 30 w 60"/>
                <a:gd name="T11" fmla="*/ 22 h 59"/>
                <a:gd name="T12" fmla="*/ 37 w 60"/>
                <a:gd name="T13" fmla="*/ 30 h 59"/>
                <a:gd name="T14" fmla="*/ 30 w 60"/>
                <a:gd name="T15" fmla="*/ 37 h 59"/>
                <a:gd name="T16" fmla="*/ 23 w 60"/>
                <a:gd name="T17" fmla="*/ 30 h 59"/>
                <a:gd name="T18" fmla="*/ 30 w 60"/>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59"/>
                  </a:moveTo>
                  <a:cubicBezTo>
                    <a:pt x="46" y="59"/>
                    <a:pt x="60" y="46"/>
                    <a:pt x="60" y="30"/>
                  </a:cubicBezTo>
                  <a:cubicBezTo>
                    <a:pt x="60" y="13"/>
                    <a:pt x="46" y="0"/>
                    <a:pt x="30" y="0"/>
                  </a:cubicBezTo>
                  <a:cubicBezTo>
                    <a:pt x="14" y="0"/>
                    <a:pt x="0" y="13"/>
                    <a:pt x="0" y="30"/>
                  </a:cubicBezTo>
                  <a:cubicBezTo>
                    <a:pt x="0" y="46"/>
                    <a:pt x="14" y="59"/>
                    <a:pt x="30" y="59"/>
                  </a:cubicBezTo>
                  <a:close/>
                  <a:moveTo>
                    <a:pt x="30" y="22"/>
                  </a:moveTo>
                  <a:cubicBezTo>
                    <a:pt x="34" y="22"/>
                    <a:pt x="37" y="25"/>
                    <a:pt x="37" y="30"/>
                  </a:cubicBezTo>
                  <a:cubicBezTo>
                    <a:pt x="37" y="34"/>
                    <a:pt x="34" y="37"/>
                    <a:pt x="30" y="37"/>
                  </a:cubicBezTo>
                  <a:cubicBezTo>
                    <a:pt x="26" y="37"/>
                    <a:pt x="23" y="34"/>
                    <a:pt x="23" y="30"/>
                  </a:cubicBezTo>
                  <a:cubicBezTo>
                    <a:pt x="23" y="25"/>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2" name="Freeform 76">
              <a:extLst>
                <a:ext uri="{FF2B5EF4-FFF2-40B4-BE49-F238E27FC236}">
                  <a16:creationId xmlns:a16="http://schemas.microsoft.com/office/drawing/2014/main" id="{82E2C4E4-9E9D-4E25-914C-2E8FC04FE843}"/>
                </a:ext>
              </a:extLst>
            </p:cNvPr>
            <p:cNvSpPr>
              <a:spLocks noEditPoints="1"/>
            </p:cNvSpPr>
            <p:nvPr/>
          </p:nvSpPr>
          <p:spPr bwMode="auto">
            <a:xfrm>
              <a:off x="2504" y="86"/>
              <a:ext cx="70" cy="70"/>
            </a:xfrm>
            <a:custGeom>
              <a:avLst/>
              <a:gdLst>
                <a:gd name="T0" fmla="*/ 59 w 59"/>
                <a:gd name="T1" fmla="*/ 29 h 59"/>
                <a:gd name="T2" fmla="*/ 29 w 59"/>
                <a:gd name="T3" fmla="*/ 0 h 59"/>
                <a:gd name="T4" fmla="*/ 0 w 59"/>
                <a:gd name="T5" fmla="*/ 29 h 59"/>
                <a:gd name="T6" fmla="*/ 29 w 59"/>
                <a:gd name="T7" fmla="*/ 59 h 59"/>
                <a:gd name="T8" fmla="*/ 59 w 59"/>
                <a:gd name="T9" fmla="*/ 29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29" y="0"/>
                  </a:cubicBezTo>
                  <a:cubicBezTo>
                    <a:pt x="13" y="0"/>
                    <a:pt x="0" y="13"/>
                    <a:pt x="0" y="29"/>
                  </a:cubicBezTo>
                  <a:cubicBezTo>
                    <a:pt x="0" y="46"/>
                    <a:pt x="13" y="59"/>
                    <a:pt x="29" y="59"/>
                  </a:cubicBezTo>
                  <a:cubicBezTo>
                    <a:pt x="46" y="59"/>
                    <a:pt x="59" y="46"/>
                    <a:pt x="59" y="29"/>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3" name="Freeform 77">
              <a:extLst>
                <a:ext uri="{FF2B5EF4-FFF2-40B4-BE49-F238E27FC236}">
                  <a16:creationId xmlns:a16="http://schemas.microsoft.com/office/drawing/2014/main" id="{F32064EB-D7F8-40C5-8D6F-302A262694F9}"/>
                </a:ext>
              </a:extLst>
            </p:cNvPr>
            <p:cNvSpPr>
              <a:spLocks noEditPoints="1"/>
            </p:cNvSpPr>
            <p:nvPr/>
          </p:nvSpPr>
          <p:spPr bwMode="auto">
            <a:xfrm>
              <a:off x="2606" y="86"/>
              <a:ext cx="70" cy="70"/>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6" y="37"/>
                    <a:pt x="22" y="33"/>
                    <a:pt x="22" y="29"/>
                  </a:cubicBezTo>
                  <a:cubicBezTo>
                    <a:pt x="22" y="25"/>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4" name="Freeform 78">
              <a:extLst>
                <a:ext uri="{FF2B5EF4-FFF2-40B4-BE49-F238E27FC236}">
                  <a16:creationId xmlns:a16="http://schemas.microsoft.com/office/drawing/2014/main" id="{9460160E-72CD-48D3-AA06-245960FF1598}"/>
                </a:ext>
              </a:extLst>
            </p:cNvPr>
            <p:cNvSpPr>
              <a:spLocks noEditPoints="1"/>
            </p:cNvSpPr>
            <p:nvPr/>
          </p:nvSpPr>
          <p:spPr bwMode="auto">
            <a:xfrm>
              <a:off x="2295" y="911"/>
              <a:ext cx="69"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4"/>
                    <a:pt x="22" y="29"/>
                  </a:cubicBezTo>
                  <a:cubicBezTo>
                    <a:pt x="22" y="25"/>
                    <a:pt x="25" y="22"/>
                    <a:pt x="29" y="22"/>
                  </a:cubicBezTo>
                  <a:cubicBezTo>
                    <a:pt x="33" y="22"/>
                    <a:pt x="37" y="25"/>
                    <a:pt x="37" y="29"/>
                  </a:cubicBezTo>
                  <a:cubicBezTo>
                    <a:pt x="37" y="34"/>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5" name="Freeform 79">
              <a:extLst>
                <a:ext uri="{FF2B5EF4-FFF2-40B4-BE49-F238E27FC236}">
                  <a16:creationId xmlns:a16="http://schemas.microsoft.com/office/drawing/2014/main" id="{61B3AC49-9DBB-4CE3-818E-6BDB8A060573}"/>
                </a:ext>
              </a:extLst>
            </p:cNvPr>
            <p:cNvSpPr>
              <a:spLocks noEditPoints="1"/>
            </p:cNvSpPr>
            <p:nvPr/>
          </p:nvSpPr>
          <p:spPr bwMode="auto">
            <a:xfrm>
              <a:off x="2522" y="-382"/>
              <a:ext cx="69" cy="70"/>
            </a:xfrm>
            <a:custGeom>
              <a:avLst/>
              <a:gdLst>
                <a:gd name="T0" fmla="*/ 29 w 59"/>
                <a:gd name="T1" fmla="*/ 59 h 59"/>
                <a:gd name="T2" fmla="*/ 59 w 59"/>
                <a:gd name="T3" fmla="*/ 29 h 59"/>
                <a:gd name="T4" fmla="*/ 29 w 59"/>
                <a:gd name="T5" fmla="*/ 0 h 59"/>
                <a:gd name="T6" fmla="*/ 0 w 59"/>
                <a:gd name="T7" fmla="*/ 29 h 59"/>
                <a:gd name="T8" fmla="*/ 29 w 59"/>
                <a:gd name="T9" fmla="*/ 59 h 59"/>
                <a:gd name="T10" fmla="*/ 29 w 59"/>
                <a:gd name="T11" fmla="*/ 22 h 59"/>
                <a:gd name="T12" fmla="*/ 37 w 59"/>
                <a:gd name="T13" fmla="*/ 29 h 59"/>
                <a:gd name="T14" fmla="*/ 29 w 59"/>
                <a:gd name="T15" fmla="*/ 37 h 59"/>
                <a:gd name="T16" fmla="*/ 22 w 59"/>
                <a:gd name="T17" fmla="*/ 29 h 59"/>
                <a:gd name="T18" fmla="*/ 29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59"/>
                  </a:moveTo>
                  <a:cubicBezTo>
                    <a:pt x="46" y="59"/>
                    <a:pt x="59" y="46"/>
                    <a:pt x="59" y="29"/>
                  </a:cubicBezTo>
                  <a:cubicBezTo>
                    <a:pt x="59" y="13"/>
                    <a:pt x="46" y="0"/>
                    <a:pt x="29" y="0"/>
                  </a:cubicBezTo>
                  <a:cubicBezTo>
                    <a:pt x="13" y="0"/>
                    <a:pt x="0" y="13"/>
                    <a:pt x="0" y="29"/>
                  </a:cubicBezTo>
                  <a:cubicBezTo>
                    <a:pt x="0" y="46"/>
                    <a:pt x="13" y="59"/>
                    <a:pt x="29" y="59"/>
                  </a:cubicBezTo>
                  <a:close/>
                  <a:moveTo>
                    <a:pt x="29" y="22"/>
                  </a:moveTo>
                  <a:cubicBezTo>
                    <a:pt x="33" y="22"/>
                    <a:pt x="37" y="25"/>
                    <a:pt x="37" y="29"/>
                  </a:cubicBezTo>
                  <a:cubicBezTo>
                    <a:pt x="37" y="33"/>
                    <a:pt x="33" y="37"/>
                    <a:pt x="29" y="37"/>
                  </a:cubicBezTo>
                  <a:cubicBezTo>
                    <a:pt x="25" y="37"/>
                    <a:pt x="22" y="33"/>
                    <a:pt x="22" y="29"/>
                  </a:cubicBezTo>
                  <a:cubicBezTo>
                    <a:pt x="22" y="25"/>
                    <a:pt x="25" y="22"/>
                    <a:pt x="29"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6" name="Freeform 80">
              <a:extLst>
                <a:ext uri="{FF2B5EF4-FFF2-40B4-BE49-F238E27FC236}">
                  <a16:creationId xmlns:a16="http://schemas.microsoft.com/office/drawing/2014/main" id="{7A94E0C1-71D1-4956-A7F6-0B214EE8547C}"/>
                </a:ext>
              </a:extLst>
            </p:cNvPr>
            <p:cNvSpPr>
              <a:spLocks noEditPoints="1"/>
            </p:cNvSpPr>
            <p:nvPr/>
          </p:nvSpPr>
          <p:spPr bwMode="auto">
            <a:xfrm>
              <a:off x="2371" y="1124"/>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3" y="0"/>
                    <a:pt x="0" y="13"/>
                    <a:pt x="0" y="29"/>
                  </a:cubicBezTo>
                  <a:cubicBezTo>
                    <a:pt x="0" y="46"/>
                    <a:pt x="13"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7" name="Freeform 81">
              <a:extLst>
                <a:ext uri="{FF2B5EF4-FFF2-40B4-BE49-F238E27FC236}">
                  <a16:creationId xmlns:a16="http://schemas.microsoft.com/office/drawing/2014/main" id="{ACC29D9B-958A-4E69-8B45-4E6FF90C2725}"/>
                </a:ext>
              </a:extLst>
            </p:cNvPr>
            <p:cNvSpPr>
              <a:spLocks noEditPoints="1"/>
            </p:cNvSpPr>
            <p:nvPr/>
          </p:nvSpPr>
          <p:spPr bwMode="auto">
            <a:xfrm>
              <a:off x="2283" y="-205"/>
              <a:ext cx="69" cy="70"/>
            </a:xfrm>
            <a:custGeom>
              <a:avLst/>
              <a:gdLst>
                <a:gd name="T0" fmla="*/ 59 w 59"/>
                <a:gd name="T1" fmla="*/ 29 h 59"/>
                <a:gd name="T2" fmla="*/ 29 w 59"/>
                <a:gd name="T3" fmla="*/ 0 h 59"/>
                <a:gd name="T4" fmla="*/ 0 w 59"/>
                <a:gd name="T5" fmla="*/ 29 h 59"/>
                <a:gd name="T6" fmla="*/ 29 w 59"/>
                <a:gd name="T7" fmla="*/ 59 h 59"/>
                <a:gd name="T8" fmla="*/ 59 w 59"/>
                <a:gd name="T9" fmla="*/ 29 h 59"/>
                <a:gd name="T10" fmla="*/ 22 w 59"/>
                <a:gd name="T11" fmla="*/ 29 h 59"/>
                <a:gd name="T12" fmla="*/ 29 w 59"/>
                <a:gd name="T13" fmla="*/ 22 h 59"/>
                <a:gd name="T14" fmla="*/ 37 w 59"/>
                <a:gd name="T15" fmla="*/ 29 h 59"/>
                <a:gd name="T16" fmla="*/ 29 w 59"/>
                <a:gd name="T17" fmla="*/ 37 h 59"/>
                <a:gd name="T18" fmla="*/ 22 w 59"/>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29" y="0"/>
                  </a:cubicBezTo>
                  <a:cubicBezTo>
                    <a:pt x="13" y="0"/>
                    <a:pt x="0" y="13"/>
                    <a:pt x="0" y="29"/>
                  </a:cubicBezTo>
                  <a:cubicBezTo>
                    <a:pt x="0" y="46"/>
                    <a:pt x="13" y="59"/>
                    <a:pt x="29" y="59"/>
                  </a:cubicBezTo>
                  <a:cubicBezTo>
                    <a:pt x="46" y="59"/>
                    <a:pt x="59" y="46"/>
                    <a:pt x="59" y="29"/>
                  </a:cubicBezTo>
                  <a:close/>
                  <a:moveTo>
                    <a:pt x="22" y="29"/>
                  </a:moveTo>
                  <a:cubicBezTo>
                    <a:pt x="22" y="25"/>
                    <a:pt x="25" y="22"/>
                    <a:pt x="29" y="22"/>
                  </a:cubicBezTo>
                  <a:cubicBezTo>
                    <a:pt x="33" y="22"/>
                    <a:pt x="37" y="25"/>
                    <a:pt x="37" y="29"/>
                  </a:cubicBezTo>
                  <a:cubicBezTo>
                    <a:pt x="37" y="33"/>
                    <a:pt x="33" y="37"/>
                    <a:pt x="29" y="37"/>
                  </a:cubicBezTo>
                  <a:cubicBezTo>
                    <a:pt x="25" y="37"/>
                    <a:pt x="22" y="33"/>
                    <a:pt x="22" y="2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8" name="Freeform 82">
              <a:extLst>
                <a:ext uri="{FF2B5EF4-FFF2-40B4-BE49-F238E27FC236}">
                  <a16:creationId xmlns:a16="http://schemas.microsoft.com/office/drawing/2014/main" id="{67E4FA35-525B-4E7D-8254-C5F3211F57CA}"/>
                </a:ext>
              </a:extLst>
            </p:cNvPr>
            <p:cNvSpPr>
              <a:spLocks noEditPoints="1"/>
            </p:cNvSpPr>
            <p:nvPr/>
          </p:nvSpPr>
          <p:spPr bwMode="auto">
            <a:xfrm>
              <a:off x="2371" y="713"/>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BF09620F-FA9A-4704-ABEE-2057056EFFA7}"/>
              </a:ext>
            </a:extLst>
          </p:cNvPr>
          <p:cNvSpPr txBox="1"/>
          <p:nvPr/>
        </p:nvSpPr>
        <p:spPr>
          <a:xfrm>
            <a:off x="5272234" y="1875780"/>
            <a:ext cx="1645920" cy="1340856"/>
          </a:xfrm>
          <a:prstGeom prst="rect">
            <a:avLst/>
          </a:prstGeom>
          <a:gradFill>
            <a:gsLst>
              <a:gs pos="97000">
                <a:schemeClr val="bg2"/>
              </a:gs>
              <a:gs pos="0">
                <a:srgbClr val="0070C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A61C358-024A-42D6-875E-182DC19B9028}"/>
              </a:ext>
            </a:extLst>
          </p:cNvPr>
          <p:cNvSpPr/>
          <p:nvPr/>
        </p:nvSpPr>
        <p:spPr>
          <a:xfrm>
            <a:off x="5322715" y="2406720"/>
            <a:ext cx="1544959" cy="312971"/>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Azure Stack</a:t>
            </a:r>
          </a:p>
        </p:txBody>
      </p:sp>
      <p:grpSp>
        <p:nvGrpSpPr>
          <p:cNvPr id="185" name="Group 184">
            <a:extLst>
              <a:ext uri="{FF2B5EF4-FFF2-40B4-BE49-F238E27FC236}">
                <a16:creationId xmlns:a16="http://schemas.microsoft.com/office/drawing/2014/main" id="{1EE54303-7835-462C-98D9-C8E0055B5C4E}"/>
              </a:ext>
            </a:extLst>
          </p:cNvPr>
          <p:cNvGrpSpPr>
            <a:grpSpLocks noChangeAspect="1"/>
          </p:cNvGrpSpPr>
          <p:nvPr/>
        </p:nvGrpSpPr>
        <p:grpSpPr>
          <a:xfrm>
            <a:off x="5777661" y="1402663"/>
            <a:ext cx="635066" cy="411480"/>
            <a:chOff x="6789798" y="4819523"/>
            <a:chExt cx="478434" cy="309993"/>
          </a:xfrm>
          <a:solidFill>
            <a:srgbClr val="FFFFFF"/>
          </a:solidFill>
          <a:effectLst>
            <a:outerShdw blurRad="50800" dist="50800" dir="5400000" algn="ctr" rotWithShape="0">
              <a:srgbClr val="002060"/>
            </a:outerShdw>
          </a:effectLst>
        </p:grpSpPr>
        <p:sp>
          <p:nvSpPr>
            <p:cNvPr id="186" name="Freeform 722">
              <a:extLst>
                <a:ext uri="{FF2B5EF4-FFF2-40B4-BE49-F238E27FC236}">
                  <a16:creationId xmlns:a16="http://schemas.microsoft.com/office/drawing/2014/main" id="{1F096E9D-3DAF-4D8F-AF6E-BFE603FEABA5}"/>
                </a:ext>
              </a:extLst>
            </p:cNvPr>
            <p:cNvSpPr>
              <a:spLocks/>
            </p:cNvSpPr>
            <p:nvPr/>
          </p:nvSpPr>
          <p:spPr bwMode="auto">
            <a:xfrm>
              <a:off x="6789798" y="4845619"/>
              <a:ext cx="224587" cy="283897"/>
            </a:xfrm>
            <a:custGeom>
              <a:avLst/>
              <a:gdLst>
                <a:gd name="T0" fmla="*/ 40 w 120"/>
                <a:gd name="T1" fmla="*/ 138 h 152"/>
                <a:gd name="T2" fmla="*/ 14 w 120"/>
                <a:gd name="T3" fmla="*/ 113 h 152"/>
                <a:gd name="T4" fmla="*/ 41 w 120"/>
                <a:gd name="T5" fmla="*/ 86 h 152"/>
                <a:gd name="T6" fmla="*/ 49 w 120"/>
                <a:gd name="T7" fmla="*/ 87 h 152"/>
                <a:gd name="T8" fmla="*/ 52 w 120"/>
                <a:gd name="T9" fmla="*/ 84 h 152"/>
                <a:gd name="T10" fmla="*/ 50 w 120"/>
                <a:gd name="T11" fmla="*/ 76 h 152"/>
                <a:gd name="T12" fmla="*/ 51 w 120"/>
                <a:gd name="T13" fmla="*/ 63 h 152"/>
                <a:gd name="T14" fmla="*/ 83 w 120"/>
                <a:gd name="T15" fmla="*/ 34 h 152"/>
                <a:gd name="T16" fmla="*/ 100 w 120"/>
                <a:gd name="T17" fmla="*/ 36 h 152"/>
                <a:gd name="T18" fmla="*/ 106 w 120"/>
                <a:gd name="T19" fmla="*/ 38 h 152"/>
                <a:gd name="T20" fmla="*/ 107 w 120"/>
                <a:gd name="T21" fmla="*/ 38 h 152"/>
                <a:gd name="T22" fmla="*/ 110 w 120"/>
                <a:gd name="T23" fmla="*/ 31 h 152"/>
                <a:gd name="T24" fmla="*/ 119 w 120"/>
                <a:gd name="T25" fmla="*/ 17 h 152"/>
                <a:gd name="T26" fmla="*/ 120 w 120"/>
                <a:gd name="T27" fmla="*/ 17 h 152"/>
                <a:gd name="T28" fmla="*/ 120 w 120"/>
                <a:gd name="T29" fmla="*/ 1 h 152"/>
                <a:gd name="T30" fmla="*/ 118 w 120"/>
                <a:gd name="T31" fmla="*/ 0 h 152"/>
                <a:gd name="T32" fmla="*/ 100 w 120"/>
                <a:gd name="T33" fmla="*/ 20 h 152"/>
                <a:gd name="T34" fmla="*/ 98 w 120"/>
                <a:gd name="T35" fmla="*/ 21 h 152"/>
                <a:gd name="T36" fmla="*/ 82 w 120"/>
                <a:gd name="T37" fmla="*/ 20 h 152"/>
                <a:gd name="T38" fmla="*/ 37 w 120"/>
                <a:gd name="T39" fmla="*/ 60 h 152"/>
                <a:gd name="T40" fmla="*/ 36 w 120"/>
                <a:gd name="T41" fmla="*/ 72 h 152"/>
                <a:gd name="T42" fmla="*/ 34 w 120"/>
                <a:gd name="T43" fmla="*/ 74 h 152"/>
                <a:gd name="T44" fmla="*/ 0 w 120"/>
                <a:gd name="T45" fmla="*/ 113 h 152"/>
                <a:gd name="T46" fmla="*/ 40 w 120"/>
                <a:gd name="T47" fmla="*/ 152 h 152"/>
                <a:gd name="T48" fmla="*/ 119 w 120"/>
                <a:gd name="T49" fmla="*/ 152 h 152"/>
                <a:gd name="T50" fmla="*/ 120 w 120"/>
                <a:gd name="T51" fmla="*/ 151 h 152"/>
                <a:gd name="T52" fmla="*/ 120 w 120"/>
                <a:gd name="T53" fmla="*/ 139 h 152"/>
                <a:gd name="T54" fmla="*/ 119 w 120"/>
                <a:gd name="T55" fmla="*/ 138 h 152"/>
                <a:gd name="T56" fmla="*/ 40 w 120"/>
                <a:gd name="T5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52">
                  <a:moveTo>
                    <a:pt x="40" y="138"/>
                  </a:moveTo>
                  <a:cubicBezTo>
                    <a:pt x="26" y="138"/>
                    <a:pt x="14" y="127"/>
                    <a:pt x="14" y="113"/>
                  </a:cubicBezTo>
                  <a:cubicBezTo>
                    <a:pt x="14" y="99"/>
                    <a:pt x="27" y="86"/>
                    <a:pt x="41" y="86"/>
                  </a:cubicBezTo>
                  <a:cubicBezTo>
                    <a:pt x="44" y="86"/>
                    <a:pt x="47" y="87"/>
                    <a:pt x="49" y="87"/>
                  </a:cubicBezTo>
                  <a:cubicBezTo>
                    <a:pt x="52" y="88"/>
                    <a:pt x="53" y="88"/>
                    <a:pt x="52" y="84"/>
                  </a:cubicBezTo>
                  <a:cubicBezTo>
                    <a:pt x="51" y="82"/>
                    <a:pt x="50" y="80"/>
                    <a:pt x="50" y="76"/>
                  </a:cubicBezTo>
                  <a:cubicBezTo>
                    <a:pt x="49" y="72"/>
                    <a:pt x="50" y="68"/>
                    <a:pt x="51" y="63"/>
                  </a:cubicBezTo>
                  <a:cubicBezTo>
                    <a:pt x="54" y="48"/>
                    <a:pt x="67" y="36"/>
                    <a:pt x="83" y="34"/>
                  </a:cubicBezTo>
                  <a:cubicBezTo>
                    <a:pt x="95" y="33"/>
                    <a:pt x="100" y="36"/>
                    <a:pt x="100" y="36"/>
                  </a:cubicBezTo>
                  <a:cubicBezTo>
                    <a:pt x="100" y="36"/>
                    <a:pt x="102" y="36"/>
                    <a:pt x="106" y="38"/>
                  </a:cubicBezTo>
                  <a:cubicBezTo>
                    <a:pt x="106" y="39"/>
                    <a:pt x="107" y="39"/>
                    <a:pt x="107" y="38"/>
                  </a:cubicBezTo>
                  <a:cubicBezTo>
                    <a:pt x="108" y="36"/>
                    <a:pt x="109" y="33"/>
                    <a:pt x="110" y="31"/>
                  </a:cubicBezTo>
                  <a:cubicBezTo>
                    <a:pt x="112" y="26"/>
                    <a:pt x="115" y="21"/>
                    <a:pt x="119" y="17"/>
                  </a:cubicBezTo>
                  <a:cubicBezTo>
                    <a:pt x="120" y="17"/>
                    <a:pt x="120" y="17"/>
                    <a:pt x="120" y="17"/>
                  </a:cubicBezTo>
                  <a:cubicBezTo>
                    <a:pt x="120" y="1"/>
                    <a:pt x="120" y="1"/>
                    <a:pt x="120" y="1"/>
                  </a:cubicBezTo>
                  <a:cubicBezTo>
                    <a:pt x="120" y="0"/>
                    <a:pt x="119" y="0"/>
                    <a:pt x="118" y="0"/>
                  </a:cubicBezTo>
                  <a:cubicBezTo>
                    <a:pt x="111" y="5"/>
                    <a:pt x="105" y="12"/>
                    <a:pt x="100" y="20"/>
                  </a:cubicBezTo>
                  <a:cubicBezTo>
                    <a:pt x="100" y="21"/>
                    <a:pt x="99" y="21"/>
                    <a:pt x="98" y="21"/>
                  </a:cubicBezTo>
                  <a:cubicBezTo>
                    <a:pt x="93" y="20"/>
                    <a:pt x="87" y="20"/>
                    <a:pt x="82" y="20"/>
                  </a:cubicBezTo>
                  <a:cubicBezTo>
                    <a:pt x="60" y="23"/>
                    <a:pt x="42" y="39"/>
                    <a:pt x="37" y="60"/>
                  </a:cubicBezTo>
                  <a:cubicBezTo>
                    <a:pt x="36" y="64"/>
                    <a:pt x="36" y="68"/>
                    <a:pt x="36" y="72"/>
                  </a:cubicBezTo>
                  <a:cubicBezTo>
                    <a:pt x="36" y="73"/>
                    <a:pt x="35" y="74"/>
                    <a:pt x="34" y="74"/>
                  </a:cubicBezTo>
                  <a:cubicBezTo>
                    <a:pt x="15" y="76"/>
                    <a:pt x="0" y="93"/>
                    <a:pt x="0" y="113"/>
                  </a:cubicBezTo>
                  <a:cubicBezTo>
                    <a:pt x="0" y="134"/>
                    <a:pt x="18" y="152"/>
                    <a:pt x="40" y="152"/>
                  </a:cubicBezTo>
                  <a:cubicBezTo>
                    <a:pt x="119" y="152"/>
                    <a:pt x="119" y="152"/>
                    <a:pt x="119" y="152"/>
                  </a:cubicBezTo>
                  <a:cubicBezTo>
                    <a:pt x="119" y="152"/>
                    <a:pt x="120" y="151"/>
                    <a:pt x="120" y="151"/>
                  </a:cubicBezTo>
                  <a:cubicBezTo>
                    <a:pt x="120" y="139"/>
                    <a:pt x="120" y="139"/>
                    <a:pt x="120" y="139"/>
                  </a:cubicBezTo>
                  <a:cubicBezTo>
                    <a:pt x="120" y="139"/>
                    <a:pt x="119" y="138"/>
                    <a:pt x="119" y="138"/>
                  </a:cubicBezTo>
                  <a:lnTo>
                    <a:pt x="4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Segoe UI"/>
                <a:ea typeface="+mn-ea"/>
                <a:cs typeface="+mn-cs"/>
              </a:endParaRPr>
            </a:p>
          </p:txBody>
        </p:sp>
        <p:sp>
          <p:nvSpPr>
            <p:cNvPr id="187" name="Freeform 723">
              <a:extLst>
                <a:ext uri="{FF2B5EF4-FFF2-40B4-BE49-F238E27FC236}">
                  <a16:creationId xmlns:a16="http://schemas.microsoft.com/office/drawing/2014/main" id="{66B8CEAF-D5AD-4FB9-AF82-E696FB3ED148}"/>
                </a:ext>
              </a:extLst>
            </p:cNvPr>
            <p:cNvSpPr>
              <a:spLocks/>
            </p:cNvSpPr>
            <p:nvPr/>
          </p:nvSpPr>
          <p:spPr bwMode="auto">
            <a:xfrm>
              <a:off x="7038900" y="4819523"/>
              <a:ext cx="229332" cy="309993"/>
            </a:xfrm>
            <a:custGeom>
              <a:avLst/>
              <a:gdLst>
                <a:gd name="T0" fmla="*/ 95 w 123"/>
                <a:gd name="T1" fmla="*/ 71 h 166"/>
                <a:gd name="T2" fmla="*/ 94 w 123"/>
                <a:gd name="T3" fmla="*/ 69 h 166"/>
                <a:gd name="T4" fmla="*/ 94 w 123"/>
                <a:gd name="T5" fmla="*/ 68 h 166"/>
                <a:gd name="T6" fmla="*/ 26 w 123"/>
                <a:gd name="T7" fmla="*/ 0 h 166"/>
                <a:gd name="T8" fmla="*/ 1 w 123"/>
                <a:gd name="T9" fmla="*/ 5 h 166"/>
                <a:gd name="T10" fmla="*/ 0 w 123"/>
                <a:gd name="T11" fmla="*/ 6 h 166"/>
                <a:gd name="T12" fmla="*/ 0 w 123"/>
                <a:gd name="T13" fmla="*/ 19 h 166"/>
                <a:gd name="T14" fmla="*/ 1 w 123"/>
                <a:gd name="T15" fmla="*/ 20 h 166"/>
                <a:gd name="T16" fmla="*/ 26 w 123"/>
                <a:gd name="T17" fmla="*/ 14 h 166"/>
                <a:gd name="T18" fmla="*/ 80 w 123"/>
                <a:gd name="T19" fmla="*/ 68 h 166"/>
                <a:gd name="T20" fmla="*/ 79 w 123"/>
                <a:gd name="T21" fmla="*/ 79 h 166"/>
                <a:gd name="T22" fmla="*/ 80 w 123"/>
                <a:gd name="T23" fmla="*/ 80 h 166"/>
                <a:gd name="T24" fmla="*/ 85 w 123"/>
                <a:gd name="T25" fmla="*/ 82 h 166"/>
                <a:gd name="T26" fmla="*/ 109 w 123"/>
                <a:gd name="T27" fmla="*/ 116 h 166"/>
                <a:gd name="T28" fmla="*/ 72 w 123"/>
                <a:gd name="T29" fmla="*/ 152 h 166"/>
                <a:gd name="T30" fmla="*/ 1 w 123"/>
                <a:gd name="T31" fmla="*/ 152 h 166"/>
                <a:gd name="T32" fmla="*/ 0 w 123"/>
                <a:gd name="T33" fmla="*/ 153 h 166"/>
                <a:gd name="T34" fmla="*/ 0 w 123"/>
                <a:gd name="T35" fmla="*/ 165 h 166"/>
                <a:gd name="T36" fmla="*/ 1 w 123"/>
                <a:gd name="T37" fmla="*/ 166 h 166"/>
                <a:gd name="T38" fmla="*/ 72 w 123"/>
                <a:gd name="T39" fmla="*/ 166 h 166"/>
                <a:gd name="T40" fmla="*/ 123 w 123"/>
                <a:gd name="T41" fmla="*/ 116 h 166"/>
                <a:gd name="T42" fmla="*/ 95 w 123"/>
                <a:gd name="T43" fmla="*/ 7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166">
                  <a:moveTo>
                    <a:pt x="95" y="71"/>
                  </a:moveTo>
                  <a:cubicBezTo>
                    <a:pt x="94" y="71"/>
                    <a:pt x="94" y="70"/>
                    <a:pt x="94" y="69"/>
                  </a:cubicBezTo>
                  <a:cubicBezTo>
                    <a:pt x="94" y="69"/>
                    <a:pt x="94" y="69"/>
                    <a:pt x="94" y="68"/>
                  </a:cubicBezTo>
                  <a:cubicBezTo>
                    <a:pt x="94" y="31"/>
                    <a:pt x="63" y="0"/>
                    <a:pt x="26" y="0"/>
                  </a:cubicBezTo>
                  <a:cubicBezTo>
                    <a:pt x="17" y="0"/>
                    <a:pt x="9" y="2"/>
                    <a:pt x="1" y="5"/>
                  </a:cubicBezTo>
                  <a:cubicBezTo>
                    <a:pt x="1" y="5"/>
                    <a:pt x="0" y="6"/>
                    <a:pt x="0" y="6"/>
                  </a:cubicBezTo>
                  <a:cubicBezTo>
                    <a:pt x="0" y="19"/>
                    <a:pt x="0" y="19"/>
                    <a:pt x="0" y="19"/>
                  </a:cubicBezTo>
                  <a:cubicBezTo>
                    <a:pt x="0" y="20"/>
                    <a:pt x="1" y="20"/>
                    <a:pt x="1" y="20"/>
                  </a:cubicBezTo>
                  <a:cubicBezTo>
                    <a:pt x="9" y="16"/>
                    <a:pt x="17" y="14"/>
                    <a:pt x="26" y="14"/>
                  </a:cubicBezTo>
                  <a:cubicBezTo>
                    <a:pt x="56" y="14"/>
                    <a:pt x="80" y="38"/>
                    <a:pt x="80" y="68"/>
                  </a:cubicBezTo>
                  <a:cubicBezTo>
                    <a:pt x="80" y="71"/>
                    <a:pt x="79" y="78"/>
                    <a:pt x="79" y="79"/>
                  </a:cubicBezTo>
                  <a:cubicBezTo>
                    <a:pt x="79" y="80"/>
                    <a:pt x="79" y="80"/>
                    <a:pt x="80" y="80"/>
                  </a:cubicBezTo>
                  <a:cubicBezTo>
                    <a:pt x="80" y="81"/>
                    <a:pt x="84" y="81"/>
                    <a:pt x="85" y="82"/>
                  </a:cubicBezTo>
                  <a:cubicBezTo>
                    <a:pt x="100" y="87"/>
                    <a:pt x="109" y="101"/>
                    <a:pt x="109" y="116"/>
                  </a:cubicBezTo>
                  <a:cubicBezTo>
                    <a:pt x="109" y="136"/>
                    <a:pt x="92" y="152"/>
                    <a:pt x="72" y="152"/>
                  </a:cubicBezTo>
                  <a:cubicBezTo>
                    <a:pt x="1" y="152"/>
                    <a:pt x="1" y="152"/>
                    <a:pt x="1" y="152"/>
                  </a:cubicBezTo>
                  <a:cubicBezTo>
                    <a:pt x="1" y="152"/>
                    <a:pt x="0" y="153"/>
                    <a:pt x="0" y="153"/>
                  </a:cubicBezTo>
                  <a:cubicBezTo>
                    <a:pt x="0" y="165"/>
                    <a:pt x="0" y="165"/>
                    <a:pt x="0" y="165"/>
                  </a:cubicBezTo>
                  <a:cubicBezTo>
                    <a:pt x="0" y="165"/>
                    <a:pt x="1" y="166"/>
                    <a:pt x="1" y="166"/>
                  </a:cubicBezTo>
                  <a:cubicBezTo>
                    <a:pt x="72" y="166"/>
                    <a:pt x="72" y="166"/>
                    <a:pt x="72" y="166"/>
                  </a:cubicBezTo>
                  <a:cubicBezTo>
                    <a:pt x="100" y="166"/>
                    <a:pt x="123" y="143"/>
                    <a:pt x="123" y="116"/>
                  </a:cubicBezTo>
                  <a:cubicBezTo>
                    <a:pt x="123" y="96"/>
                    <a:pt x="112" y="79"/>
                    <a:pt x="95"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90" name="Rectangle 189">
            <a:extLst>
              <a:ext uri="{FF2B5EF4-FFF2-40B4-BE49-F238E27FC236}">
                <a16:creationId xmlns:a16="http://schemas.microsoft.com/office/drawing/2014/main" id="{9B879909-05DA-475B-A2BD-D5E358CAB089}"/>
              </a:ext>
            </a:extLst>
          </p:cNvPr>
          <p:cNvSpPr/>
          <p:nvPr/>
        </p:nvSpPr>
        <p:spPr>
          <a:xfrm>
            <a:off x="5322715" y="2774466"/>
            <a:ext cx="1544959" cy="312971"/>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a:t>
            </a:r>
            <a:br>
              <a:rPr kumimoji="0" lang="en-US" sz="900" b="0" i="0" u="none" strike="noStrike" kern="0" cap="all" spc="0" normalizeH="0" baseline="0" noProof="0" dirty="0">
                <a:ln>
                  <a:noFill/>
                </a:ln>
                <a:solidFill>
                  <a:sysClr val="window" lastClr="FFFFFF"/>
                </a:solidFill>
                <a:effectLst/>
                <a:uLnTx/>
                <a:uFillTx/>
                <a:latin typeface="Segoe UI"/>
                <a:ea typeface="+mn-ea"/>
                <a:cs typeface="+mn-cs"/>
              </a:rPr>
            </a:b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Azure Stack HCI</a:t>
            </a:r>
          </a:p>
        </p:txBody>
      </p:sp>
      <p:sp>
        <p:nvSpPr>
          <p:cNvPr id="4" name="TextBox 3">
            <a:extLst>
              <a:ext uri="{FF2B5EF4-FFF2-40B4-BE49-F238E27FC236}">
                <a16:creationId xmlns:a16="http://schemas.microsoft.com/office/drawing/2014/main" id="{72C2DCDE-8920-4AB0-A67B-DB9B2F7C5E64}"/>
              </a:ext>
            </a:extLst>
          </p:cNvPr>
          <p:cNvSpPr txBox="1"/>
          <p:nvPr/>
        </p:nvSpPr>
        <p:spPr>
          <a:xfrm>
            <a:off x="2231140" y="1894047"/>
            <a:ext cx="1645920" cy="2359997"/>
          </a:xfrm>
          <a:prstGeom prst="rect">
            <a:avLst/>
          </a:prstGeom>
          <a:gradFill>
            <a:gsLst>
              <a:gs pos="97000">
                <a:schemeClr val="bg2"/>
              </a:gs>
              <a:gs pos="0">
                <a:srgbClr val="0070C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FADE5857-78A8-4BDD-85DA-68B71CF648E3}"/>
              </a:ext>
            </a:extLst>
          </p:cNvPr>
          <p:cNvGrpSpPr>
            <a:grpSpLocks noChangeAspect="1"/>
          </p:cNvGrpSpPr>
          <p:nvPr/>
        </p:nvGrpSpPr>
        <p:grpSpPr>
          <a:xfrm>
            <a:off x="2745490" y="1440423"/>
            <a:ext cx="617220" cy="372497"/>
            <a:chOff x="648267" y="1337744"/>
            <a:chExt cx="577722" cy="348660"/>
          </a:xfrm>
          <a:effectLst>
            <a:outerShdw blurRad="50800" dist="50800" dir="5400000" algn="ctr" rotWithShape="0">
              <a:srgbClr val="002060"/>
            </a:outerShdw>
          </a:effectLst>
        </p:grpSpPr>
        <p:grpSp>
          <p:nvGrpSpPr>
            <p:cNvPr id="90" name="Group 17">
              <a:extLst>
                <a:ext uri="{FF2B5EF4-FFF2-40B4-BE49-F238E27FC236}">
                  <a16:creationId xmlns:a16="http://schemas.microsoft.com/office/drawing/2014/main" id="{9F0DDE96-B018-49EA-AEB7-2CB5DCEA1383}"/>
                </a:ext>
              </a:extLst>
            </p:cNvPr>
            <p:cNvGrpSpPr>
              <a:grpSpLocks noChangeAspect="1"/>
            </p:cNvGrpSpPr>
            <p:nvPr/>
          </p:nvGrpSpPr>
          <p:grpSpPr bwMode="auto">
            <a:xfrm>
              <a:off x="648267" y="1337744"/>
              <a:ext cx="518089" cy="348660"/>
              <a:chOff x="4098" y="971"/>
              <a:chExt cx="370" cy="249"/>
            </a:xfrm>
            <a:solidFill>
              <a:srgbClr val="FFFFFF"/>
            </a:solidFill>
          </p:grpSpPr>
          <p:sp>
            <p:nvSpPr>
              <p:cNvPr id="92" name="Freeform 19">
                <a:extLst>
                  <a:ext uri="{FF2B5EF4-FFF2-40B4-BE49-F238E27FC236}">
                    <a16:creationId xmlns:a16="http://schemas.microsoft.com/office/drawing/2014/main" id="{87917789-FF7E-497D-9795-5B89AEA358A4}"/>
                  </a:ext>
                </a:extLst>
              </p:cNvPr>
              <p:cNvSpPr>
                <a:spLocks noEditPoints="1"/>
              </p:cNvSpPr>
              <p:nvPr/>
            </p:nvSpPr>
            <p:spPr bwMode="auto">
              <a:xfrm>
                <a:off x="4098" y="971"/>
                <a:ext cx="370" cy="249"/>
              </a:xfrm>
              <a:custGeom>
                <a:avLst/>
                <a:gdLst>
                  <a:gd name="T0" fmla="*/ 626 w 1893"/>
                  <a:gd name="T1" fmla="*/ 90 h 1270"/>
                  <a:gd name="T2" fmla="*/ 626 w 1893"/>
                  <a:gd name="T3" fmla="*/ 90 h 1270"/>
                  <a:gd name="T4" fmla="*/ 607 w 1893"/>
                  <a:gd name="T5" fmla="*/ 71 h 1270"/>
                  <a:gd name="T6" fmla="*/ 105 w 1893"/>
                  <a:gd name="T7" fmla="*/ 71 h 1270"/>
                  <a:gd name="T8" fmla="*/ 86 w 1893"/>
                  <a:gd name="T9" fmla="*/ 90 h 1270"/>
                  <a:gd name="T10" fmla="*/ 105 w 1893"/>
                  <a:gd name="T11" fmla="*/ 110 h 1270"/>
                  <a:gd name="T12" fmla="*/ 607 w 1893"/>
                  <a:gd name="T13" fmla="*/ 110 h 1270"/>
                  <a:gd name="T14" fmla="*/ 626 w 1893"/>
                  <a:gd name="T15" fmla="*/ 90 h 1270"/>
                  <a:gd name="T16" fmla="*/ 1762 w 1893"/>
                  <a:gd name="T17" fmla="*/ 67 h 1270"/>
                  <a:gd name="T18" fmla="*/ 1762 w 1893"/>
                  <a:gd name="T19" fmla="*/ 67 h 1270"/>
                  <a:gd name="T20" fmla="*/ 1740 w 1893"/>
                  <a:gd name="T21" fmla="*/ 89 h 1270"/>
                  <a:gd name="T22" fmla="*/ 1762 w 1893"/>
                  <a:gd name="T23" fmla="*/ 112 h 1270"/>
                  <a:gd name="T24" fmla="*/ 1784 w 1893"/>
                  <a:gd name="T25" fmla="*/ 89 h 1270"/>
                  <a:gd name="T26" fmla="*/ 1762 w 1893"/>
                  <a:gd name="T27" fmla="*/ 67 h 1270"/>
                  <a:gd name="T28" fmla="*/ 1686 w 1893"/>
                  <a:gd name="T29" fmla="*/ 67 h 1270"/>
                  <a:gd name="T30" fmla="*/ 1686 w 1893"/>
                  <a:gd name="T31" fmla="*/ 67 h 1270"/>
                  <a:gd name="T32" fmla="*/ 1664 w 1893"/>
                  <a:gd name="T33" fmla="*/ 89 h 1270"/>
                  <a:gd name="T34" fmla="*/ 1686 w 1893"/>
                  <a:gd name="T35" fmla="*/ 112 h 1270"/>
                  <a:gd name="T36" fmla="*/ 1708 w 1893"/>
                  <a:gd name="T37" fmla="*/ 89 h 1270"/>
                  <a:gd name="T38" fmla="*/ 1686 w 1893"/>
                  <a:gd name="T39" fmla="*/ 67 h 1270"/>
                  <a:gd name="T40" fmla="*/ 1618 w 1893"/>
                  <a:gd name="T41" fmla="*/ 67 h 1270"/>
                  <a:gd name="T42" fmla="*/ 1618 w 1893"/>
                  <a:gd name="T43" fmla="*/ 67 h 1270"/>
                  <a:gd name="T44" fmla="*/ 1596 w 1893"/>
                  <a:gd name="T45" fmla="*/ 89 h 1270"/>
                  <a:gd name="T46" fmla="*/ 1618 w 1893"/>
                  <a:gd name="T47" fmla="*/ 112 h 1270"/>
                  <a:gd name="T48" fmla="*/ 1640 w 1893"/>
                  <a:gd name="T49" fmla="*/ 89 h 1270"/>
                  <a:gd name="T50" fmla="*/ 1618 w 1893"/>
                  <a:gd name="T51" fmla="*/ 67 h 1270"/>
                  <a:gd name="T52" fmla="*/ 123 w 1893"/>
                  <a:gd name="T53" fmla="*/ 210 h 1270"/>
                  <a:gd name="T54" fmla="*/ 123 w 1893"/>
                  <a:gd name="T55" fmla="*/ 210 h 1270"/>
                  <a:gd name="T56" fmla="*/ 88 w 1893"/>
                  <a:gd name="T57" fmla="*/ 245 h 1270"/>
                  <a:gd name="T58" fmla="*/ 88 w 1893"/>
                  <a:gd name="T59" fmla="*/ 1146 h 1270"/>
                  <a:gd name="T60" fmla="*/ 123 w 1893"/>
                  <a:gd name="T61" fmla="*/ 1181 h 1270"/>
                  <a:gd name="T62" fmla="*/ 1769 w 1893"/>
                  <a:gd name="T63" fmla="*/ 1181 h 1270"/>
                  <a:gd name="T64" fmla="*/ 1804 w 1893"/>
                  <a:gd name="T65" fmla="*/ 1146 h 1270"/>
                  <a:gd name="T66" fmla="*/ 1804 w 1893"/>
                  <a:gd name="T67" fmla="*/ 245 h 1270"/>
                  <a:gd name="T68" fmla="*/ 1769 w 1893"/>
                  <a:gd name="T69" fmla="*/ 210 h 1270"/>
                  <a:gd name="T70" fmla="*/ 123 w 1893"/>
                  <a:gd name="T71" fmla="*/ 210 h 1270"/>
                  <a:gd name="T72" fmla="*/ 1769 w 1893"/>
                  <a:gd name="T73" fmla="*/ 1270 h 1270"/>
                  <a:gd name="T74" fmla="*/ 1769 w 1893"/>
                  <a:gd name="T75" fmla="*/ 1270 h 1270"/>
                  <a:gd name="T76" fmla="*/ 123 w 1893"/>
                  <a:gd name="T77" fmla="*/ 1270 h 1270"/>
                  <a:gd name="T78" fmla="*/ 0 w 1893"/>
                  <a:gd name="T79" fmla="*/ 1141 h 1270"/>
                  <a:gd name="T80" fmla="*/ 0 w 1893"/>
                  <a:gd name="T81" fmla="*/ 127 h 1270"/>
                  <a:gd name="T82" fmla="*/ 123 w 1893"/>
                  <a:gd name="T83" fmla="*/ 0 h 1270"/>
                  <a:gd name="T84" fmla="*/ 1769 w 1893"/>
                  <a:gd name="T85" fmla="*/ 0 h 1270"/>
                  <a:gd name="T86" fmla="*/ 1893 w 1893"/>
                  <a:gd name="T87" fmla="*/ 127 h 1270"/>
                  <a:gd name="T88" fmla="*/ 1893 w 1893"/>
                  <a:gd name="T89" fmla="*/ 1141 h 1270"/>
                  <a:gd name="T90" fmla="*/ 1769 w 1893"/>
                  <a:gd name="T91" fmla="*/ 127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3" h="1270">
                    <a:moveTo>
                      <a:pt x="626" y="90"/>
                    </a:moveTo>
                    <a:lnTo>
                      <a:pt x="626" y="90"/>
                    </a:lnTo>
                    <a:cubicBezTo>
                      <a:pt x="626" y="80"/>
                      <a:pt x="617" y="71"/>
                      <a:pt x="607" y="71"/>
                    </a:cubicBezTo>
                    <a:lnTo>
                      <a:pt x="105" y="71"/>
                    </a:lnTo>
                    <a:cubicBezTo>
                      <a:pt x="95" y="71"/>
                      <a:pt x="86" y="80"/>
                      <a:pt x="86" y="90"/>
                    </a:cubicBezTo>
                    <a:cubicBezTo>
                      <a:pt x="86" y="101"/>
                      <a:pt x="95" y="110"/>
                      <a:pt x="105" y="110"/>
                    </a:cubicBezTo>
                    <a:lnTo>
                      <a:pt x="607" y="110"/>
                    </a:lnTo>
                    <a:cubicBezTo>
                      <a:pt x="617" y="110"/>
                      <a:pt x="626" y="101"/>
                      <a:pt x="626" y="90"/>
                    </a:cubicBezTo>
                    <a:close/>
                    <a:moveTo>
                      <a:pt x="1762" y="67"/>
                    </a:moveTo>
                    <a:lnTo>
                      <a:pt x="1762" y="67"/>
                    </a:lnTo>
                    <a:cubicBezTo>
                      <a:pt x="1750" y="67"/>
                      <a:pt x="1740" y="77"/>
                      <a:pt x="1740" y="89"/>
                    </a:cubicBezTo>
                    <a:cubicBezTo>
                      <a:pt x="1740" y="102"/>
                      <a:pt x="1750" y="112"/>
                      <a:pt x="1762" y="112"/>
                    </a:cubicBezTo>
                    <a:cubicBezTo>
                      <a:pt x="1775" y="112"/>
                      <a:pt x="1784" y="102"/>
                      <a:pt x="1784" y="89"/>
                    </a:cubicBezTo>
                    <a:cubicBezTo>
                      <a:pt x="1784" y="77"/>
                      <a:pt x="1775" y="67"/>
                      <a:pt x="1762" y="67"/>
                    </a:cubicBezTo>
                    <a:close/>
                    <a:moveTo>
                      <a:pt x="1686" y="67"/>
                    </a:moveTo>
                    <a:lnTo>
                      <a:pt x="1686" y="67"/>
                    </a:lnTo>
                    <a:cubicBezTo>
                      <a:pt x="1674" y="67"/>
                      <a:pt x="1664" y="77"/>
                      <a:pt x="1664" y="89"/>
                    </a:cubicBezTo>
                    <a:cubicBezTo>
                      <a:pt x="1664" y="102"/>
                      <a:pt x="1674" y="112"/>
                      <a:pt x="1686" y="112"/>
                    </a:cubicBezTo>
                    <a:cubicBezTo>
                      <a:pt x="1698" y="112"/>
                      <a:pt x="1708" y="102"/>
                      <a:pt x="1708" y="89"/>
                    </a:cubicBezTo>
                    <a:cubicBezTo>
                      <a:pt x="1708" y="77"/>
                      <a:pt x="1698" y="67"/>
                      <a:pt x="1686" y="67"/>
                    </a:cubicBezTo>
                    <a:close/>
                    <a:moveTo>
                      <a:pt x="1618" y="67"/>
                    </a:moveTo>
                    <a:lnTo>
                      <a:pt x="1618" y="67"/>
                    </a:lnTo>
                    <a:cubicBezTo>
                      <a:pt x="1606" y="67"/>
                      <a:pt x="1596" y="77"/>
                      <a:pt x="1596" y="89"/>
                    </a:cubicBezTo>
                    <a:cubicBezTo>
                      <a:pt x="1596" y="102"/>
                      <a:pt x="1606" y="112"/>
                      <a:pt x="1618" y="112"/>
                    </a:cubicBezTo>
                    <a:cubicBezTo>
                      <a:pt x="1630" y="112"/>
                      <a:pt x="1640" y="102"/>
                      <a:pt x="1640" y="89"/>
                    </a:cubicBezTo>
                    <a:cubicBezTo>
                      <a:pt x="1640" y="77"/>
                      <a:pt x="1630" y="67"/>
                      <a:pt x="1618" y="67"/>
                    </a:cubicBezTo>
                    <a:close/>
                    <a:moveTo>
                      <a:pt x="123" y="210"/>
                    </a:moveTo>
                    <a:lnTo>
                      <a:pt x="123" y="210"/>
                    </a:lnTo>
                    <a:cubicBezTo>
                      <a:pt x="104" y="210"/>
                      <a:pt x="88" y="226"/>
                      <a:pt x="88" y="245"/>
                    </a:cubicBezTo>
                    <a:lnTo>
                      <a:pt x="88" y="1146"/>
                    </a:lnTo>
                    <a:cubicBezTo>
                      <a:pt x="88" y="1165"/>
                      <a:pt x="104" y="1181"/>
                      <a:pt x="123" y="1181"/>
                    </a:cubicBezTo>
                    <a:lnTo>
                      <a:pt x="1769" y="1181"/>
                    </a:lnTo>
                    <a:cubicBezTo>
                      <a:pt x="1788" y="1181"/>
                      <a:pt x="1804" y="1165"/>
                      <a:pt x="1804" y="1146"/>
                    </a:cubicBezTo>
                    <a:lnTo>
                      <a:pt x="1804" y="245"/>
                    </a:lnTo>
                    <a:cubicBezTo>
                      <a:pt x="1804" y="226"/>
                      <a:pt x="1788" y="210"/>
                      <a:pt x="1769" y="210"/>
                    </a:cubicBezTo>
                    <a:lnTo>
                      <a:pt x="123" y="210"/>
                    </a:lnTo>
                    <a:close/>
                    <a:moveTo>
                      <a:pt x="1769" y="1270"/>
                    </a:moveTo>
                    <a:lnTo>
                      <a:pt x="1769" y="1270"/>
                    </a:lnTo>
                    <a:lnTo>
                      <a:pt x="123" y="1270"/>
                    </a:lnTo>
                    <a:cubicBezTo>
                      <a:pt x="55" y="1270"/>
                      <a:pt x="0" y="1212"/>
                      <a:pt x="0" y="1141"/>
                    </a:cubicBezTo>
                    <a:lnTo>
                      <a:pt x="0" y="127"/>
                    </a:lnTo>
                    <a:cubicBezTo>
                      <a:pt x="0" y="56"/>
                      <a:pt x="55" y="0"/>
                      <a:pt x="123" y="0"/>
                    </a:cubicBezTo>
                    <a:lnTo>
                      <a:pt x="1769" y="0"/>
                    </a:lnTo>
                    <a:cubicBezTo>
                      <a:pt x="1837" y="0"/>
                      <a:pt x="1893" y="56"/>
                      <a:pt x="1893" y="127"/>
                    </a:cubicBezTo>
                    <a:lnTo>
                      <a:pt x="1893" y="1141"/>
                    </a:lnTo>
                    <a:cubicBezTo>
                      <a:pt x="1893" y="1212"/>
                      <a:pt x="1837" y="1270"/>
                      <a:pt x="1769" y="12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3" name="Freeform 20">
                <a:extLst>
                  <a:ext uri="{FF2B5EF4-FFF2-40B4-BE49-F238E27FC236}">
                    <a16:creationId xmlns:a16="http://schemas.microsoft.com/office/drawing/2014/main" id="{7E83563C-4235-495E-8B94-A68DEFE61949}"/>
                  </a:ext>
                </a:extLst>
              </p:cNvPr>
              <p:cNvSpPr>
                <a:spLocks noEditPoints="1"/>
              </p:cNvSpPr>
              <p:nvPr/>
            </p:nvSpPr>
            <p:spPr bwMode="auto">
              <a:xfrm>
                <a:off x="4134" y="10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4" name="Freeform 21">
                <a:extLst>
                  <a:ext uri="{FF2B5EF4-FFF2-40B4-BE49-F238E27FC236}">
                    <a16:creationId xmlns:a16="http://schemas.microsoft.com/office/drawing/2014/main" id="{EA47EC3B-BC0B-4CD6-9A5E-8215CA3F3434}"/>
                  </a:ext>
                </a:extLst>
              </p:cNvPr>
              <p:cNvSpPr>
                <a:spLocks/>
              </p:cNvSpPr>
              <p:nvPr/>
            </p:nvSpPr>
            <p:spPr bwMode="auto">
              <a:xfrm>
                <a:off x="4161" y="10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5" name="Freeform 22">
                <a:extLst>
                  <a:ext uri="{FF2B5EF4-FFF2-40B4-BE49-F238E27FC236}">
                    <a16:creationId xmlns:a16="http://schemas.microsoft.com/office/drawing/2014/main" id="{3AF45547-8F13-4855-8170-172DFD5CE4B6}"/>
                  </a:ext>
                </a:extLst>
              </p:cNvPr>
              <p:cNvSpPr>
                <a:spLocks/>
              </p:cNvSpPr>
              <p:nvPr/>
            </p:nvSpPr>
            <p:spPr bwMode="auto">
              <a:xfrm>
                <a:off x="4185" y="10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6" name="Freeform 23">
                <a:extLst>
                  <a:ext uri="{FF2B5EF4-FFF2-40B4-BE49-F238E27FC236}">
                    <a16:creationId xmlns:a16="http://schemas.microsoft.com/office/drawing/2014/main" id="{67B9766A-E232-4523-A001-2A8290369515}"/>
                  </a:ext>
                </a:extLst>
              </p:cNvPr>
              <p:cNvSpPr>
                <a:spLocks noEditPoints="1"/>
              </p:cNvSpPr>
              <p:nvPr/>
            </p:nvSpPr>
            <p:spPr bwMode="auto">
              <a:xfrm>
                <a:off x="4209" y="10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7" name="Freeform 24">
                <a:extLst>
                  <a:ext uri="{FF2B5EF4-FFF2-40B4-BE49-F238E27FC236}">
                    <a16:creationId xmlns:a16="http://schemas.microsoft.com/office/drawing/2014/main" id="{15A24428-B967-47A5-B4C8-FB53FCE22F9D}"/>
                  </a:ext>
                </a:extLst>
              </p:cNvPr>
              <p:cNvSpPr>
                <a:spLocks/>
              </p:cNvSpPr>
              <p:nvPr/>
            </p:nvSpPr>
            <p:spPr bwMode="auto">
              <a:xfrm>
                <a:off x="4235"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8" name="Freeform 25">
                <a:extLst>
                  <a:ext uri="{FF2B5EF4-FFF2-40B4-BE49-F238E27FC236}">
                    <a16:creationId xmlns:a16="http://schemas.microsoft.com/office/drawing/2014/main" id="{DE213F1F-8E01-483D-8317-3B8E46F0EBF2}"/>
                  </a:ext>
                </a:extLst>
              </p:cNvPr>
              <p:cNvSpPr>
                <a:spLocks noEditPoints="1"/>
              </p:cNvSpPr>
              <p:nvPr/>
            </p:nvSpPr>
            <p:spPr bwMode="auto">
              <a:xfrm>
                <a:off x="4258" y="10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5" y="119"/>
                      <a:pt x="96" y="131"/>
                    </a:cubicBezTo>
                    <a:cubicBezTo>
                      <a:pt x="86" y="144"/>
                      <a:pt x="72"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9" name="Freeform 26">
                <a:extLst>
                  <a:ext uri="{FF2B5EF4-FFF2-40B4-BE49-F238E27FC236}">
                    <a16:creationId xmlns:a16="http://schemas.microsoft.com/office/drawing/2014/main" id="{C75BA48B-03B2-49D9-814D-16937AC8C37E}"/>
                  </a:ext>
                </a:extLst>
              </p:cNvPr>
              <p:cNvSpPr>
                <a:spLocks/>
              </p:cNvSpPr>
              <p:nvPr/>
            </p:nvSpPr>
            <p:spPr bwMode="auto">
              <a:xfrm>
                <a:off x="4284" y="104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0" name="Freeform 27">
                <a:extLst>
                  <a:ext uri="{FF2B5EF4-FFF2-40B4-BE49-F238E27FC236}">
                    <a16:creationId xmlns:a16="http://schemas.microsoft.com/office/drawing/2014/main" id="{424F4EF8-8B99-4DB9-8B11-600D2BBF9A46}"/>
                  </a:ext>
                </a:extLst>
              </p:cNvPr>
              <p:cNvSpPr>
                <a:spLocks/>
              </p:cNvSpPr>
              <p:nvPr/>
            </p:nvSpPr>
            <p:spPr bwMode="auto">
              <a:xfrm>
                <a:off x="4309"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1" name="Freeform 28">
                <a:extLst>
                  <a:ext uri="{FF2B5EF4-FFF2-40B4-BE49-F238E27FC236}">
                    <a16:creationId xmlns:a16="http://schemas.microsoft.com/office/drawing/2014/main" id="{DBF7D295-8AE1-4C18-837C-96A9C2F81E3E}"/>
                  </a:ext>
                </a:extLst>
              </p:cNvPr>
              <p:cNvSpPr>
                <a:spLocks noEditPoints="1"/>
              </p:cNvSpPr>
              <p:nvPr/>
            </p:nvSpPr>
            <p:spPr bwMode="auto">
              <a:xfrm>
                <a:off x="4332" y="10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2" name="Freeform 29">
                <a:extLst>
                  <a:ext uri="{FF2B5EF4-FFF2-40B4-BE49-F238E27FC236}">
                    <a16:creationId xmlns:a16="http://schemas.microsoft.com/office/drawing/2014/main" id="{BC4F0506-0B99-4FC3-8BD1-FE48CB000F40}"/>
                  </a:ext>
                </a:extLst>
              </p:cNvPr>
              <p:cNvSpPr>
                <a:spLocks/>
              </p:cNvSpPr>
              <p:nvPr/>
            </p:nvSpPr>
            <p:spPr bwMode="auto">
              <a:xfrm>
                <a:off x="4359" y="10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3" name="Freeform 30">
                <a:extLst>
                  <a:ext uri="{FF2B5EF4-FFF2-40B4-BE49-F238E27FC236}">
                    <a16:creationId xmlns:a16="http://schemas.microsoft.com/office/drawing/2014/main" id="{FF6C935B-0842-4F02-A668-68341AD1AE7D}"/>
                  </a:ext>
                </a:extLst>
              </p:cNvPr>
              <p:cNvSpPr>
                <a:spLocks/>
              </p:cNvSpPr>
              <p:nvPr/>
            </p:nvSpPr>
            <p:spPr bwMode="auto">
              <a:xfrm>
                <a:off x="4383"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4" name="Freeform 31">
                <a:extLst>
                  <a:ext uri="{FF2B5EF4-FFF2-40B4-BE49-F238E27FC236}">
                    <a16:creationId xmlns:a16="http://schemas.microsoft.com/office/drawing/2014/main" id="{EFB64EF3-46BD-4A5A-83A9-016B50B57F0A}"/>
                  </a:ext>
                </a:extLst>
              </p:cNvPr>
              <p:cNvSpPr>
                <a:spLocks noEditPoints="1"/>
              </p:cNvSpPr>
              <p:nvPr/>
            </p:nvSpPr>
            <p:spPr bwMode="auto">
              <a:xfrm>
                <a:off x="4406" y="10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4"/>
                      <a:pt x="24" y="109"/>
                      <a:pt x="30" y="119"/>
                    </a:cubicBezTo>
                    <a:cubicBezTo>
                      <a:pt x="36" y="128"/>
                      <a:pt x="44" y="133"/>
                      <a:pt x="56" y="133"/>
                    </a:cubicBezTo>
                    <a:cubicBezTo>
                      <a:pt x="67" y="133"/>
                      <a:pt x="75" y="128"/>
                      <a:pt x="81" y="119"/>
                    </a:cubicBezTo>
                    <a:cubicBezTo>
                      <a:pt x="87" y="109"/>
                      <a:pt x="90" y="94"/>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5" name="Freeform 32">
                <a:extLst>
                  <a:ext uri="{FF2B5EF4-FFF2-40B4-BE49-F238E27FC236}">
                    <a16:creationId xmlns:a16="http://schemas.microsoft.com/office/drawing/2014/main" id="{5348F093-653F-4851-A033-64D7AE588F37}"/>
                  </a:ext>
                </a:extLst>
              </p:cNvPr>
              <p:cNvSpPr>
                <a:spLocks/>
              </p:cNvSpPr>
              <p:nvPr/>
            </p:nvSpPr>
            <p:spPr bwMode="auto">
              <a:xfrm>
                <a:off x="4136"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6" name="Freeform 33">
                <a:extLst>
                  <a:ext uri="{FF2B5EF4-FFF2-40B4-BE49-F238E27FC236}">
                    <a16:creationId xmlns:a16="http://schemas.microsoft.com/office/drawing/2014/main" id="{21C2B302-F56A-4E30-9B81-9997FD055006}"/>
                  </a:ext>
                </a:extLst>
              </p:cNvPr>
              <p:cNvSpPr>
                <a:spLocks/>
              </p:cNvSpPr>
              <p:nvPr/>
            </p:nvSpPr>
            <p:spPr bwMode="auto">
              <a:xfrm>
                <a:off x="4161"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7" name="Freeform 34">
                <a:extLst>
                  <a:ext uri="{FF2B5EF4-FFF2-40B4-BE49-F238E27FC236}">
                    <a16:creationId xmlns:a16="http://schemas.microsoft.com/office/drawing/2014/main" id="{9164262B-F40B-4556-B176-E14AABC78F2F}"/>
                  </a:ext>
                </a:extLst>
              </p:cNvPr>
              <p:cNvSpPr>
                <a:spLocks noEditPoints="1"/>
              </p:cNvSpPr>
              <p:nvPr/>
            </p:nvSpPr>
            <p:spPr bwMode="auto">
              <a:xfrm>
                <a:off x="4184"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3" y="42"/>
                      <a:pt x="21" y="56"/>
                      <a:pt x="21" y="75"/>
                    </a:cubicBezTo>
                    <a:cubicBezTo>
                      <a:pt x="21" y="95"/>
                      <a:pt x="23"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Freeform 35">
                <a:extLst>
                  <a:ext uri="{FF2B5EF4-FFF2-40B4-BE49-F238E27FC236}">
                    <a16:creationId xmlns:a16="http://schemas.microsoft.com/office/drawing/2014/main" id="{A9ABD93C-760E-4889-9C8A-12E3CB703D0D}"/>
                  </a:ext>
                </a:extLst>
              </p:cNvPr>
              <p:cNvSpPr>
                <a:spLocks/>
              </p:cNvSpPr>
              <p:nvPr/>
            </p:nvSpPr>
            <p:spPr bwMode="auto">
              <a:xfrm>
                <a:off x="4210"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36">
                <a:extLst>
                  <a:ext uri="{FF2B5EF4-FFF2-40B4-BE49-F238E27FC236}">
                    <a16:creationId xmlns:a16="http://schemas.microsoft.com/office/drawing/2014/main" id="{A045F202-71DB-4EDC-8202-CBA2EC25EBCC}"/>
                  </a:ext>
                </a:extLst>
              </p:cNvPr>
              <p:cNvSpPr>
                <a:spLocks noEditPoints="1"/>
              </p:cNvSpPr>
              <p:nvPr/>
            </p:nvSpPr>
            <p:spPr bwMode="auto">
              <a:xfrm>
                <a:off x="4233" y="1093"/>
                <a:ext cx="22" cy="29"/>
              </a:xfrm>
              <a:custGeom>
                <a:avLst/>
                <a:gdLst>
                  <a:gd name="T0" fmla="*/ 90 w 111"/>
                  <a:gd name="T1" fmla="*/ 75 h 150"/>
                  <a:gd name="T2" fmla="*/ 90 w 111"/>
                  <a:gd name="T3" fmla="*/ 75 h 150"/>
                  <a:gd name="T4" fmla="*/ 81 w 111"/>
                  <a:gd name="T5" fmla="*/ 32 h 150"/>
                  <a:gd name="T6" fmla="*/ 55 w 111"/>
                  <a:gd name="T7" fmla="*/ 18 h 150"/>
                  <a:gd name="T8" fmla="*/ 30 w 111"/>
                  <a:gd name="T9" fmla="*/ 32 h 150"/>
                  <a:gd name="T10" fmla="*/ 21 w 111"/>
                  <a:gd name="T11" fmla="*/ 75 h 150"/>
                  <a:gd name="T12" fmla="*/ 30 w 111"/>
                  <a:gd name="T13" fmla="*/ 119 h 150"/>
                  <a:gd name="T14" fmla="*/ 55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5 w 111"/>
                  <a:gd name="T27" fmla="*/ 150 h 150"/>
                  <a:gd name="T28" fmla="*/ 15 w 111"/>
                  <a:gd name="T29" fmla="*/ 131 h 150"/>
                  <a:gd name="T30" fmla="*/ 0 w 111"/>
                  <a:gd name="T31" fmla="*/ 75 h 150"/>
                  <a:gd name="T32" fmla="*/ 15 w 111"/>
                  <a:gd name="T33" fmla="*/ 20 h 150"/>
                  <a:gd name="T34" fmla="*/ 55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7">
                <a:extLst>
                  <a:ext uri="{FF2B5EF4-FFF2-40B4-BE49-F238E27FC236}">
                    <a16:creationId xmlns:a16="http://schemas.microsoft.com/office/drawing/2014/main" id="{9CF7ADCB-FF3E-42E8-B3A7-57C0115EE9E1}"/>
                  </a:ext>
                </a:extLst>
              </p:cNvPr>
              <p:cNvSpPr>
                <a:spLocks/>
              </p:cNvSpPr>
              <p:nvPr/>
            </p:nvSpPr>
            <p:spPr bwMode="auto">
              <a:xfrm>
                <a:off x="4260"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38">
                <a:extLst>
                  <a:ext uri="{FF2B5EF4-FFF2-40B4-BE49-F238E27FC236}">
                    <a16:creationId xmlns:a16="http://schemas.microsoft.com/office/drawing/2014/main" id="{F4BE6504-C572-4DE0-A608-3A853D2D29D2}"/>
                  </a:ext>
                </a:extLst>
              </p:cNvPr>
              <p:cNvSpPr>
                <a:spLocks/>
              </p:cNvSpPr>
              <p:nvPr/>
            </p:nvSpPr>
            <p:spPr bwMode="auto">
              <a:xfrm>
                <a:off x="4284" y="109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Freeform 39">
                <a:extLst>
                  <a:ext uri="{FF2B5EF4-FFF2-40B4-BE49-F238E27FC236}">
                    <a16:creationId xmlns:a16="http://schemas.microsoft.com/office/drawing/2014/main" id="{1608FF9B-99BB-42AE-BF8D-960B623A507D}"/>
                  </a:ext>
                </a:extLst>
              </p:cNvPr>
              <p:cNvSpPr>
                <a:spLocks noEditPoints="1"/>
              </p:cNvSpPr>
              <p:nvPr/>
            </p:nvSpPr>
            <p:spPr bwMode="auto">
              <a:xfrm>
                <a:off x="4307" y="109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Freeform 40">
                <a:extLst>
                  <a:ext uri="{FF2B5EF4-FFF2-40B4-BE49-F238E27FC236}">
                    <a16:creationId xmlns:a16="http://schemas.microsoft.com/office/drawing/2014/main" id="{31F3776B-6C10-40EF-B53C-4BE7566165DB}"/>
                  </a:ext>
                </a:extLst>
              </p:cNvPr>
              <p:cNvSpPr>
                <a:spLocks/>
              </p:cNvSpPr>
              <p:nvPr/>
            </p:nvSpPr>
            <p:spPr bwMode="auto">
              <a:xfrm>
                <a:off x="4334"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Freeform 41">
                <a:extLst>
                  <a:ext uri="{FF2B5EF4-FFF2-40B4-BE49-F238E27FC236}">
                    <a16:creationId xmlns:a16="http://schemas.microsoft.com/office/drawing/2014/main" id="{98899E34-A3ED-491A-8CD2-B810C2637C49}"/>
                  </a:ext>
                </a:extLst>
              </p:cNvPr>
              <p:cNvSpPr>
                <a:spLocks noEditPoints="1"/>
              </p:cNvSpPr>
              <p:nvPr/>
            </p:nvSpPr>
            <p:spPr bwMode="auto">
              <a:xfrm>
                <a:off x="4357"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4" y="42"/>
                      <a:pt x="21" y="56"/>
                      <a:pt x="21" y="75"/>
                    </a:cubicBezTo>
                    <a:cubicBezTo>
                      <a:pt x="21" y="95"/>
                      <a:pt x="24"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6"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Freeform 42">
                <a:extLst>
                  <a:ext uri="{FF2B5EF4-FFF2-40B4-BE49-F238E27FC236}">
                    <a16:creationId xmlns:a16="http://schemas.microsoft.com/office/drawing/2014/main" id="{F4A4990B-BF75-4408-918E-9833878E9C55}"/>
                  </a:ext>
                </a:extLst>
              </p:cNvPr>
              <p:cNvSpPr>
                <a:spLocks/>
              </p:cNvSpPr>
              <p:nvPr/>
            </p:nvSpPr>
            <p:spPr bwMode="auto">
              <a:xfrm>
                <a:off x="4383"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Freeform 43">
                <a:extLst>
                  <a:ext uri="{FF2B5EF4-FFF2-40B4-BE49-F238E27FC236}">
                    <a16:creationId xmlns:a16="http://schemas.microsoft.com/office/drawing/2014/main" id="{D332CB91-0F14-4869-99C0-13FC4AD561EB}"/>
                  </a:ext>
                </a:extLst>
              </p:cNvPr>
              <p:cNvSpPr>
                <a:spLocks/>
              </p:cNvSpPr>
              <p:nvPr/>
            </p:nvSpPr>
            <p:spPr bwMode="auto">
              <a:xfrm>
                <a:off x="4408"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Freeform 44">
                <a:extLst>
                  <a:ext uri="{FF2B5EF4-FFF2-40B4-BE49-F238E27FC236}">
                    <a16:creationId xmlns:a16="http://schemas.microsoft.com/office/drawing/2014/main" id="{90D5A619-AC90-47E6-B57A-131DD774BE9B}"/>
                  </a:ext>
                </a:extLst>
              </p:cNvPr>
              <p:cNvSpPr>
                <a:spLocks noEditPoints="1"/>
              </p:cNvSpPr>
              <p:nvPr/>
            </p:nvSpPr>
            <p:spPr bwMode="auto">
              <a:xfrm>
                <a:off x="4134" y="11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8" name="Freeform 45">
                <a:extLst>
                  <a:ext uri="{FF2B5EF4-FFF2-40B4-BE49-F238E27FC236}">
                    <a16:creationId xmlns:a16="http://schemas.microsoft.com/office/drawing/2014/main" id="{5BA3BC4F-0F7A-45B2-9F6E-AD014F02AC2B}"/>
                  </a:ext>
                </a:extLst>
              </p:cNvPr>
              <p:cNvSpPr>
                <a:spLocks noEditPoints="1"/>
              </p:cNvSpPr>
              <p:nvPr/>
            </p:nvSpPr>
            <p:spPr bwMode="auto">
              <a:xfrm>
                <a:off x="4159" y="11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9" name="Freeform 46">
                <a:extLst>
                  <a:ext uri="{FF2B5EF4-FFF2-40B4-BE49-F238E27FC236}">
                    <a16:creationId xmlns:a16="http://schemas.microsoft.com/office/drawing/2014/main" id="{170BEAEE-D4FE-4357-8E3C-F531D5F149E1}"/>
                  </a:ext>
                </a:extLst>
              </p:cNvPr>
              <p:cNvSpPr>
                <a:spLocks/>
              </p:cNvSpPr>
              <p:nvPr/>
            </p:nvSpPr>
            <p:spPr bwMode="auto">
              <a:xfrm>
                <a:off x="4185" y="11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0" name="Freeform 47">
                <a:extLst>
                  <a:ext uri="{FF2B5EF4-FFF2-40B4-BE49-F238E27FC236}">
                    <a16:creationId xmlns:a16="http://schemas.microsoft.com/office/drawing/2014/main" id="{9BB1501D-5765-4DBD-AC7A-3214E3BF25CC}"/>
                  </a:ext>
                </a:extLst>
              </p:cNvPr>
              <p:cNvSpPr>
                <a:spLocks noEditPoints="1"/>
              </p:cNvSpPr>
              <p:nvPr/>
            </p:nvSpPr>
            <p:spPr bwMode="auto">
              <a:xfrm>
                <a:off x="4209"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1" name="Freeform 48">
                <a:extLst>
                  <a:ext uri="{FF2B5EF4-FFF2-40B4-BE49-F238E27FC236}">
                    <a16:creationId xmlns:a16="http://schemas.microsoft.com/office/drawing/2014/main" id="{627739B5-9D50-4947-B38E-61F851C9F4C2}"/>
                  </a:ext>
                </a:extLst>
              </p:cNvPr>
              <p:cNvSpPr>
                <a:spLocks/>
              </p:cNvSpPr>
              <p:nvPr/>
            </p:nvSpPr>
            <p:spPr bwMode="auto">
              <a:xfrm>
                <a:off x="4235"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2" name="Freeform 49">
                <a:extLst>
                  <a:ext uri="{FF2B5EF4-FFF2-40B4-BE49-F238E27FC236}">
                    <a16:creationId xmlns:a16="http://schemas.microsoft.com/office/drawing/2014/main" id="{4E03E4DD-686D-4EF8-B02E-B6DFED9B1A4E}"/>
                  </a:ext>
                </a:extLst>
              </p:cNvPr>
              <p:cNvSpPr>
                <a:spLocks/>
              </p:cNvSpPr>
              <p:nvPr/>
            </p:nvSpPr>
            <p:spPr bwMode="auto">
              <a:xfrm>
                <a:off x="4260" y="11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3" name="Freeform 50">
                <a:extLst>
                  <a:ext uri="{FF2B5EF4-FFF2-40B4-BE49-F238E27FC236}">
                    <a16:creationId xmlns:a16="http://schemas.microsoft.com/office/drawing/2014/main" id="{99815BCE-7FAE-4B85-A6BF-1D214CE1DF2C}"/>
                  </a:ext>
                </a:extLst>
              </p:cNvPr>
              <p:cNvSpPr>
                <a:spLocks noEditPoints="1"/>
              </p:cNvSpPr>
              <p:nvPr/>
            </p:nvSpPr>
            <p:spPr bwMode="auto">
              <a:xfrm>
                <a:off x="4283" y="1143"/>
                <a:ext cx="21" cy="29"/>
              </a:xfrm>
              <a:custGeom>
                <a:avLst/>
                <a:gdLst>
                  <a:gd name="T0" fmla="*/ 89 w 110"/>
                  <a:gd name="T1" fmla="*/ 75 h 150"/>
                  <a:gd name="T2" fmla="*/ 89 w 110"/>
                  <a:gd name="T3" fmla="*/ 75 h 150"/>
                  <a:gd name="T4" fmla="*/ 81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1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7" y="42"/>
                      <a:pt x="81" y="32"/>
                    </a:cubicBezTo>
                    <a:cubicBezTo>
                      <a:pt x="75"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5" y="128"/>
                      <a:pt x="81" y="119"/>
                    </a:cubicBezTo>
                    <a:cubicBezTo>
                      <a:pt x="87" y="109"/>
                      <a:pt x="89" y="95"/>
                      <a:pt x="89"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4" name="Freeform 51">
                <a:extLst>
                  <a:ext uri="{FF2B5EF4-FFF2-40B4-BE49-F238E27FC236}">
                    <a16:creationId xmlns:a16="http://schemas.microsoft.com/office/drawing/2014/main" id="{33F1F9F5-0630-49A5-A050-35C765888368}"/>
                  </a:ext>
                </a:extLst>
              </p:cNvPr>
              <p:cNvSpPr>
                <a:spLocks/>
              </p:cNvSpPr>
              <p:nvPr/>
            </p:nvSpPr>
            <p:spPr bwMode="auto">
              <a:xfrm>
                <a:off x="4309"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5" name="Freeform 52">
                <a:extLst>
                  <a:ext uri="{FF2B5EF4-FFF2-40B4-BE49-F238E27FC236}">
                    <a16:creationId xmlns:a16="http://schemas.microsoft.com/office/drawing/2014/main" id="{DB087C37-F663-43D4-B6E9-4CB699BC53AB}"/>
                  </a:ext>
                </a:extLst>
              </p:cNvPr>
              <p:cNvSpPr>
                <a:spLocks noEditPoints="1"/>
              </p:cNvSpPr>
              <p:nvPr/>
            </p:nvSpPr>
            <p:spPr bwMode="auto">
              <a:xfrm>
                <a:off x="4332" y="11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6" name="Freeform 53">
                <a:extLst>
                  <a:ext uri="{FF2B5EF4-FFF2-40B4-BE49-F238E27FC236}">
                    <a16:creationId xmlns:a16="http://schemas.microsoft.com/office/drawing/2014/main" id="{550A4E51-DD81-470C-95FF-7AB18E6D69C4}"/>
                  </a:ext>
                </a:extLst>
              </p:cNvPr>
              <p:cNvSpPr>
                <a:spLocks/>
              </p:cNvSpPr>
              <p:nvPr/>
            </p:nvSpPr>
            <p:spPr bwMode="auto">
              <a:xfrm>
                <a:off x="4359" y="11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7" name="Freeform 54">
                <a:extLst>
                  <a:ext uri="{FF2B5EF4-FFF2-40B4-BE49-F238E27FC236}">
                    <a16:creationId xmlns:a16="http://schemas.microsoft.com/office/drawing/2014/main" id="{D8479A56-82C7-44C1-90C6-B6E69B0005CF}"/>
                  </a:ext>
                </a:extLst>
              </p:cNvPr>
              <p:cNvSpPr>
                <a:spLocks noEditPoints="1"/>
              </p:cNvSpPr>
              <p:nvPr/>
            </p:nvSpPr>
            <p:spPr bwMode="auto">
              <a:xfrm>
                <a:off x="4382"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6"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8" name="Freeform 55">
                <a:extLst>
                  <a:ext uri="{FF2B5EF4-FFF2-40B4-BE49-F238E27FC236}">
                    <a16:creationId xmlns:a16="http://schemas.microsoft.com/office/drawing/2014/main" id="{D1B8B39A-D0E8-4640-88E4-DACCE1862584}"/>
                  </a:ext>
                </a:extLst>
              </p:cNvPr>
              <p:cNvSpPr>
                <a:spLocks noEditPoints="1"/>
              </p:cNvSpPr>
              <p:nvPr/>
            </p:nvSpPr>
            <p:spPr bwMode="auto">
              <a:xfrm>
                <a:off x="4406" y="11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5"/>
                      <a:pt x="24" y="109"/>
                      <a:pt x="30" y="119"/>
                    </a:cubicBezTo>
                    <a:cubicBezTo>
                      <a:pt x="36" y="128"/>
                      <a:pt x="44" y="133"/>
                      <a:pt x="56"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91" name="Freeform 721">
              <a:extLst>
                <a:ext uri="{FF2B5EF4-FFF2-40B4-BE49-F238E27FC236}">
                  <a16:creationId xmlns:a16="http://schemas.microsoft.com/office/drawing/2014/main" id="{B6AE02F8-A631-46F1-8E00-516BBE6045FC}"/>
                </a:ext>
              </a:extLst>
            </p:cNvPr>
            <p:cNvSpPr>
              <a:spLocks noEditPoints="1"/>
            </p:cNvSpPr>
            <p:nvPr/>
          </p:nvSpPr>
          <p:spPr bwMode="auto">
            <a:xfrm>
              <a:off x="1000691" y="1458155"/>
              <a:ext cx="225298" cy="219020"/>
            </a:xfrm>
            <a:custGeom>
              <a:avLst/>
              <a:gdLst>
                <a:gd name="T0" fmla="*/ 137 w 137"/>
                <a:gd name="T1" fmla="*/ 121 h 133"/>
                <a:gd name="T2" fmla="*/ 83 w 137"/>
                <a:gd name="T3" fmla="*/ 67 h 133"/>
                <a:gd name="T4" fmla="*/ 83 w 137"/>
                <a:gd name="T5" fmla="*/ 66 h 133"/>
                <a:gd name="T6" fmla="*/ 78 w 137"/>
                <a:gd name="T7" fmla="*/ 13 h 133"/>
                <a:gd name="T8" fmla="*/ 47 w 137"/>
                <a:gd name="T9" fmla="*/ 0 h 133"/>
                <a:gd name="T10" fmla="*/ 17 w 137"/>
                <a:gd name="T11" fmla="*/ 13 h 133"/>
                <a:gd name="T12" fmla="*/ 17 w 137"/>
                <a:gd name="T13" fmla="*/ 73 h 133"/>
                <a:gd name="T14" fmla="*/ 47 w 137"/>
                <a:gd name="T15" fmla="*/ 86 h 133"/>
                <a:gd name="T16" fmla="*/ 70 w 137"/>
                <a:gd name="T17" fmla="*/ 79 h 133"/>
                <a:gd name="T18" fmla="*/ 71 w 137"/>
                <a:gd name="T19" fmla="*/ 79 h 133"/>
                <a:gd name="T20" fmla="*/ 125 w 137"/>
                <a:gd name="T21" fmla="*/ 133 h 133"/>
                <a:gd name="T22" fmla="*/ 126 w 137"/>
                <a:gd name="T23" fmla="*/ 133 h 133"/>
                <a:gd name="T24" fmla="*/ 137 w 137"/>
                <a:gd name="T25" fmla="*/ 122 h 133"/>
                <a:gd name="T26" fmla="*/ 137 w 137"/>
                <a:gd name="T27" fmla="*/ 121 h 133"/>
                <a:gd name="T28" fmla="*/ 29 w 137"/>
                <a:gd name="T29" fmla="*/ 61 h 133"/>
                <a:gd name="T30" fmla="*/ 29 w 137"/>
                <a:gd name="T31" fmla="*/ 25 h 133"/>
                <a:gd name="T32" fmla="*/ 47 w 137"/>
                <a:gd name="T33" fmla="*/ 18 h 133"/>
                <a:gd name="T34" fmla="*/ 65 w 137"/>
                <a:gd name="T35" fmla="*/ 25 h 133"/>
                <a:gd name="T36" fmla="*/ 65 w 137"/>
                <a:gd name="T37" fmla="*/ 61 h 133"/>
                <a:gd name="T38" fmla="*/ 29 w 137"/>
                <a:gd name="T39"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33">
                  <a:moveTo>
                    <a:pt x="137" y="121"/>
                  </a:moveTo>
                  <a:cubicBezTo>
                    <a:pt x="83" y="67"/>
                    <a:pt x="83" y="67"/>
                    <a:pt x="83" y="67"/>
                  </a:cubicBezTo>
                  <a:cubicBezTo>
                    <a:pt x="83" y="66"/>
                    <a:pt x="83" y="66"/>
                    <a:pt x="83" y="66"/>
                  </a:cubicBezTo>
                  <a:cubicBezTo>
                    <a:pt x="94" y="50"/>
                    <a:pt x="92" y="27"/>
                    <a:pt x="78" y="13"/>
                  </a:cubicBezTo>
                  <a:cubicBezTo>
                    <a:pt x="69" y="5"/>
                    <a:pt x="59" y="0"/>
                    <a:pt x="47" y="0"/>
                  </a:cubicBezTo>
                  <a:cubicBezTo>
                    <a:pt x="36" y="0"/>
                    <a:pt x="25" y="5"/>
                    <a:pt x="17" y="13"/>
                  </a:cubicBezTo>
                  <a:cubicBezTo>
                    <a:pt x="0" y="29"/>
                    <a:pt x="0" y="57"/>
                    <a:pt x="17" y="73"/>
                  </a:cubicBezTo>
                  <a:cubicBezTo>
                    <a:pt x="25" y="82"/>
                    <a:pt x="36" y="86"/>
                    <a:pt x="47" y="86"/>
                  </a:cubicBezTo>
                  <a:cubicBezTo>
                    <a:pt x="55" y="86"/>
                    <a:pt x="63" y="84"/>
                    <a:pt x="70" y="79"/>
                  </a:cubicBezTo>
                  <a:cubicBezTo>
                    <a:pt x="71" y="79"/>
                    <a:pt x="71" y="79"/>
                    <a:pt x="71" y="79"/>
                  </a:cubicBezTo>
                  <a:cubicBezTo>
                    <a:pt x="125" y="133"/>
                    <a:pt x="125" y="133"/>
                    <a:pt x="125" y="133"/>
                  </a:cubicBezTo>
                  <a:cubicBezTo>
                    <a:pt x="126" y="133"/>
                    <a:pt x="126" y="133"/>
                    <a:pt x="126" y="133"/>
                  </a:cubicBezTo>
                  <a:cubicBezTo>
                    <a:pt x="137" y="122"/>
                    <a:pt x="137" y="122"/>
                    <a:pt x="137" y="122"/>
                  </a:cubicBezTo>
                  <a:cubicBezTo>
                    <a:pt x="137" y="121"/>
                    <a:pt x="137" y="121"/>
                    <a:pt x="137" y="121"/>
                  </a:cubicBezTo>
                  <a:moveTo>
                    <a:pt x="29" y="61"/>
                  </a:moveTo>
                  <a:cubicBezTo>
                    <a:pt x="19" y="51"/>
                    <a:pt x="19" y="35"/>
                    <a:pt x="29" y="25"/>
                  </a:cubicBezTo>
                  <a:cubicBezTo>
                    <a:pt x="34" y="20"/>
                    <a:pt x="40" y="18"/>
                    <a:pt x="47" y="18"/>
                  </a:cubicBezTo>
                  <a:cubicBezTo>
                    <a:pt x="54" y="18"/>
                    <a:pt x="61" y="20"/>
                    <a:pt x="65" y="25"/>
                  </a:cubicBezTo>
                  <a:cubicBezTo>
                    <a:pt x="75" y="35"/>
                    <a:pt x="75" y="51"/>
                    <a:pt x="65" y="61"/>
                  </a:cubicBezTo>
                  <a:cubicBezTo>
                    <a:pt x="55" y="71"/>
                    <a:pt x="39" y="71"/>
                    <a:pt x="29" y="61"/>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93" name="Rectangle 192">
            <a:extLst>
              <a:ext uri="{FF2B5EF4-FFF2-40B4-BE49-F238E27FC236}">
                <a16:creationId xmlns:a16="http://schemas.microsoft.com/office/drawing/2014/main" id="{E010DF97-6025-4A75-A309-ED39462BEC8C}"/>
              </a:ext>
            </a:extLst>
          </p:cNvPr>
          <p:cNvSpPr/>
          <p:nvPr/>
        </p:nvSpPr>
        <p:spPr>
          <a:xfrm>
            <a:off x="2281621" y="2424988"/>
            <a:ext cx="1544959" cy="480060"/>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SQL Server Windows Server</a:t>
            </a:r>
          </a:p>
        </p:txBody>
      </p:sp>
      <p:sp>
        <p:nvSpPr>
          <p:cNvPr id="194" name="Rectangle 193">
            <a:extLst>
              <a:ext uri="{FF2B5EF4-FFF2-40B4-BE49-F238E27FC236}">
                <a16:creationId xmlns:a16="http://schemas.microsoft.com/office/drawing/2014/main" id="{0A7A0AC0-6CBE-4D3A-8B01-E178A8BBEB83}"/>
              </a:ext>
            </a:extLst>
          </p:cNvPr>
          <p:cNvSpPr/>
          <p:nvPr/>
        </p:nvSpPr>
        <p:spPr>
          <a:xfrm>
            <a:off x="2281621" y="2955138"/>
            <a:ext cx="1544959" cy="480060"/>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SQL Server Linux*</a:t>
            </a:r>
          </a:p>
        </p:txBody>
      </p:sp>
      <p:sp>
        <p:nvSpPr>
          <p:cNvPr id="298" name="Rectangle 297"/>
          <p:cNvSpPr/>
          <p:nvPr/>
        </p:nvSpPr>
        <p:spPr>
          <a:xfrm>
            <a:off x="2492087" y="1935649"/>
            <a:ext cx="1124026" cy="353943"/>
          </a:xfrm>
          <a:prstGeom prst="rect">
            <a:avLst/>
          </a:prstGeom>
        </p:spPr>
        <p:txBody>
          <a:bodyPr wrap="none">
            <a:spAutoFit/>
          </a:bodyPr>
          <a:lstStyle/>
          <a:p>
            <a:pPr marL="0" marR="0" lvl="0" indent="0" algn="ctr" defTabSz="514350"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57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Light" panose="020B0502040204020203" pitchFamily="34" charset="0"/>
                <a:ea typeface="Intel Clear Pro" panose="020B0804020202060201" pitchFamily="34" charset="0"/>
                <a:cs typeface="Segoe UI Light" panose="020B0502040204020203" pitchFamily="34" charset="0"/>
              </a:rPr>
              <a:t>Analytics</a:t>
            </a:r>
          </a:p>
        </p:txBody>
      </p:sp>
      <p:sp>
        <p:nvSpPr>
          <p:cNvPr id="300" name="Rectangle 299"/>
          <p:cNvSpPr/>
          <p:nvPr/>
        </p:nvSpPr>
        <p:spPr>
          <a:xfrm>
            <a:off x="5290327" y="1917382"/>
            <a:ext cx="1609735" cy="353943"/>
          </a:xfrm>
          <a:prstGeom prst="rect">
            <a:avLst/>
          </a:prstGeom>
        </p:spPr>
        <p:txBody>
          <a:bodyPr wrap="none">
            <a:spAutoFit/>
          </a:bodyPr>
          <a:lstStyle/>
          <a:p>
            <a:pPr marL="0" marR="0" lvl="0" indent="0" algn="ctr" defTabSz="514350"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57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Light" panose="020B0502040204020203" pitchFamily="34" charset="0"/>
                <a:ea typeface="Intel Clear Pro" panose="020B0804020202060201" pitchFamily="34" charset="0"/>
                <a:cs typeface="Segoe UI Light" panose="020B0502040204020203" pitchFamily="34" charset="0"/>
              </a:rPr>
              <a:t>Hybrid Cloud</a:t>
            </a:r>
          </a:p>
        </p:txBody>
      </p:sp>
      <p:grpSp>
        <p:nvGrpSpPr>
          <p:cNvPr id="272" name="Group 271"/>
          <p:cNvGrpSpPr/>
          <p:nvPr/>
        </p:nvGrpSpPr>
        <p:grpSpPr>
          <a:xfrm flipH="1">
            <a:off x="3529519" y="2901967"/>
            <a:ext cx="322994" cy="332935"/>
            <a:chOff x="5959242" y="857249"/>
            <a:chExt cx="599691" cy="617989"/>
          </a:xfrm>
          <a:solidFill>
            <a:srgbClr val="C3D600"/>
          </a:solidFill>
        </p:grpSpPr>
        <p:grpSp>
          <p:nvGrpSpPr>
            <p:cNvPr id="273" name="Group 12"/>
            <p:cNvGrpSpPr>
              <a:grpSpLocks noChangeAspect="1"/>
            </p:cNvGrpSpPr>
            <p:nvPr/>
          </p:nvGrpSpPr>
          <p:grpSpPr bwMode="auto">
            <a:xfrm>
              <a:off x="5959242" y="857249"/>
              <a:ext cx="599691" cy="617989"/>
              <a:chOff x="408" y="-930"/>
              <a:chExt cx="4949" cy="5100"/>
            </a:xfrm>
            <a:grpFill/>
            <a:effectLst>
              <a:outerShdw blurRad="50800" dist="38100" dir="5400000" algn="t" rotWithShape="0">
                <a:prstClr val="black">
                  <a:alpha val="40000"/>
                </a:prstClr>
              </a:outerShdw>
            </a:effectLst>
          </p:grpSpPr>
          <p:sp>
            <p:nvSpPr>
              <p:cNvPr id="275" name="Freeform 13"/>
              <p:cNvSpPr>
                <a:spLocks/>
              </p:cNvSpPr>
              <p:nvPr/>
            </p:nvSpPr>
            <p:spPr bwMode="auto">
              <a:xfrm>
                <a:off x="408" y="-930"/>
                <a:ext cx="4949" cy="4566"/>
              </a:xfrm>
              <a:custGeom>
                <a:avLst/>
                <a:gdLst>
                  <a:gd name="T0" fmla="*/ 0 w 2095"/>
                  <a:gd name="T1" fmla="*/ 1933 h 1933"/>
                  <a:gd name="T2" fmla="*/ 153 w 2095"/>
                  <a:gd name="T3" fmla="*/ 1712 h 1933"/>
                  <a:gd name="T4" fmla="*/ 157 w 2095"/>
                  <a:gd name="T5" fmla="*/ 1708 h 1933"/>
                  <a:gd name="T6" fmla="*/ 625 w 2095"/>
                  <a:gd name="T7" fmla="*/ 1414 h 1933"/>
                  <a:gd name="T8" fmla="*/ 819 w 2095"/>
                  <a:gd name="T9" fmla="*/ 1312 h 1933"/>
                  <a:gd name="T10" fmla="*/ 1565 w 2095"/>
                  <a:gd name="T11" fmla="*/ 921 h 1933"/>
                  <a:gd name="T12" fmla="*/ 1945 w 2095"/>
                  <a:gd name="T13" fmla="*/ 722 h 1933"/>
                  <a:gd name="T14" fmla="*/ 1965 w 2095"/>
                  <a:gd name="T15" fmla="*/ 623 h 1933"/>
                  <a:gd name="T16" fmla="*/ 2095 w 2095"/>
                  <a:gd name="T17" fmla="*/ 0 h 1933"/>
                  <a:gd name="T18" fmla="*/ 1368 w 2095"/>
                  <a:gd name="T19" fmla="*/ 9 h 1933"/>
                  <a:gd name="T20" fmla="*/ 1355 w 2095"/>
                  <a:gd name="T21" fmla="*/ 16 h 1933"/>
                  <a:gd name="T22" fmla="*/ 624 w 2095"/>
                  <a:gd name="T23" fmla="*/ 408 h 1933"/>
                  <a:gd name="T24" fmla="*/ 312 w 2095"/>
                  <a:gd name="T25" fmla="*/ 576 h 1933"/>
                  <a:gd name="T26" fmla="*/ 112 w 2095"/>
                  <a:gd name="T27" fmla="*/ 686 h 1933"/>
                  <a:gd name="T28" fmla="*/ 0 w 2095"/>
                  <a:gd name="T29" fmla="*/ 846 h 1933"/>
                  <a:gd name="T30" fmla="*/ 0 w 2095"/>
                  <a:gd name="T31" fmla="*/ 1238 h 1933"/>
                  <a:gd name="T32" fmla="*/ 0 w 2095"/>
                  <a:gd name="T33" fmla="*/ 193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5" h="1933">
                    <a:moveTo>
                      <a:pt x="0" y="1933"/>
                    </a:moveTo>
                    <a:cubicBezTo>
                      <a:pt x="0" y="1933"/>
                      <a:pt x="2" y="1836"/>
                      <a:pt x="153" y="1712"/>
                    </a:cubicBezTo>
                    <a:cubicBezTo>
                      <a:pt x="154" y="1711"/>
                      <a:pt x="156" y="1709"/>
                      <a:pt x="157" y="1708"/>
                    </a:cubicBezTo>
                    <a:cubicBezTo>
                      <a:pt x="279" y="1610"/>
                      <a:pt x="524" y="1470"/>
                      <a:pt x="625" y="1414"/>
                    </a:cubicBezTo>
                    <a:cubicBezTo>
                      <a:pt x="689" y="1380"/>
                      <a:pt x="754" y="1346"/>
                      <a:pt x="819" y="1312"/>
                    </a:cubicBezTo>
                    <a:cubicBezTo>
                      <a:pt x="1068" y="1182"/>
                      <a:pt x="1316" y="1052"/>
                      <a:pt x="1565" y="921"/>
                    </a:cubicBezTo>
                    <a:cubicBezTo>
                      <a:pt x="1691" y="855"/>
                      <a:pt x="1818" y="789"/>
                      <a:pt x="1945" y="722"/>
                    </a:cubicBezTo>
                    <a:cubicBezTo>
                      <a:pt x="1952" y="689"/>
                      <a:pt x="1959" y="656"/>
                      <a:pt x="1965" y="623"/>
                    </a:cubicBezTo>
                    <a:cubicBezTo>
                      <a:pt x="2009" y="415"/>
                      <a:pt x="2052" y="208"/>
                      <a:pt x="2095" y="0"/>
                    </a:cubicBezTo>
                    <a:cubicBezTo>
                      <a:pt x="1853" y="3"/>
                      <a:pt x="1610" y="6"/>
                      <a:pt x="1368" y="9"/>
                    </a:cubicBezTo>
                    <a:cubicBezTo>
                      <a:pt x="1368" y="9"/>
                      <a:pt x="1364" y="11"/>
                      <a:pt x="1355" y="16"/>
                    </a:cubicBezTo>
                    <a:cubicBezTo>
                      <a:pt x="1285" y="53"/>
                      <a:pt x="935" y="241"/>
                      <a:pt x="624" y="408"/>
                    </a:cubicBezTo>
                    <a:cubicBezTo>
                      <a:pt x="509" y="470"/>
                      <a:pt x="400" y="529"/>
                      <a:pt x="312" y="576"/>
                    </a:cubicBezTo>
                    <a:cubicBezTo>
                      <a:pt x="201" y="636"/>
                      <a:pt x="124" y="678"/>
                      <a:pt x="112" y="686"/>
                    </a:cubicBezTo>
                    <a:cubicBezTo>
                      <a:pt x="58" y="719"/>
                      <a:pt x="0" y="782"/>
                      <a:pt x="0" y="846"/>
                    </a:cubicBezTo>
                    <a:cubicBezTo>
                      <a:pt x="0" y="977"/>
                      <a:pt x="0" y="1108"/>
                      <a:pt x="0" y="1238"/>
                    </a:cubicBezTo>
                    <a:cubicBezTo>
                      <a:pt x="0" y="1470"/>
                      <a:pt x="0" y="1701"/>
                      <a:pt x="0" y="1933"/>
                    </a:cubicBezTo>
                    <a:close/>
                  </a:path>
                </a:pathLst>
              </a:custGeom>
              <a:solidFill>
                <a:schemeClr val="bg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sp>
            <p:nvSpPr>
              <p:cNvPr id="276" name="Freeform 14"/>
              <p:cNvSpPr>
                <a:spLocks/>
              </p:cNvSpPr>
              <p:nvPr/>
            </p:nvSpPr>
            <p:spPr bwMode="auto">
              <a:xfrm>
                <a:off x="408" y="3105"/>
                <a:ext cx="371" cy="1065"/>
              </a:xfrm>
              <a:custGeom>
                <a:avLst/>
                <a:gdLst>
                  <a:gd name="T0" fmla="*/ 157 w 157"/>
                  <a:gd name="T1" fmla="*/ 0 h 451"/>
                  <a:gd name="T2" fmla="*/ 0 w 157"/>
                  <a:gd name="T3" fmla="*/ 225 h 451"/>
                  <a:gd name="T4" fmla="*/ 157 w 157"/>
                  <a:gd name="T5" fmla="*/ 451 h 451"/>
                  <a:gd name="T6" fmla="*/ 157 w 157"/>
                  <a:gd name="T7" fmla="*/ 0 h 451"/>
                </a:gdLst>
                <a:ahLst/>
                <a:cxnLst>
                  <a:cxn ang="0">
                    <a:pos x="T0" y="T1"/>
                  </a:cxn>
                  <a:cxn ang="0">
                    <a:pos x="T2" y="T3"/>
                  </a:cxn>
                  <a:cxn ang="0">
                    <a:pos x="T4" y="T5"/>
                  </a:cxn>
                  <a:cxn ang="0">
                    <a:pos x="T6" y="T7"/>
                  </a:cxn>
                </a:cxnLst>
                <a:rect l="0" t="0" r="r" b="b"/>
                <a:pathLst>
                  <a:path w="157" h="451">
                    <a:moveTo>
                      <a:pt x="157" y="0"/>
                    </a:moveTo>
                    <a:cubicBezTo>
                      <a:pt x="157" y="0"/>
                      <a:pt x="0" y="97"/>
                      <a:pt x="0" y="225"/>
                    </a:cubicBezTo>
                    <a:cubicBezTo>
                      <a:pt x="0" y="384"/>
                      <a:pt x="157" y="451"/>
                      <a:pt x="157" y="451"/>
                    </a:cubicBezTo>
                    <a:lnTo>
                      <a:pt x="157"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grpSp>
        <p:sp>
          <p:nvSpPr>
            <p:cNvPr id="274" name="TextBox 273"/>
            <p:cNvSpPr txBox="1"/>
            <p:nvPr/>
          </p:nvSpPr>
          <p:spPr>
            <a:xfrm rot="19931819">
              <a:off x="6054710" y="996541"/>
              <a:ext cx="369054" cy="154249"/>
            </a:xfrm>
            <a:prstGeom prst="rect">
              <a:avLst/>
            </a:prstGeom>
            <a:noFill/>
          </p:spPr>
          <p:txBody>
            <a:bodyPr wrap="none" lIns="0" tIns="0" rIns="0" bIns="0" rtlCol="0" anchor="ctr" anchorCtr="0">
              <a:spAutoFit/>
            </a:bodyPr>
            <a:lstStyle>
              <a:defPPr>
                <a:defRPr lang="en-US"/>
              </a:defPPr>
              <a:lvl1pPr marR="0" lvl="0" indent="0" algn="ctr" defTabSz="685800" fontAlgn="auto">
                <a:lnSpc>
                  <a:spcPct val="80000"/>
                </a:lnSpc>
                <a:spcBef>
                  <a:spcPts val="0"/>
                </a:spcBef>
                <a:spcAft>
                  <a:spcPts val="0"/>
                </a:spcAft>
                <a:buClrTx/>
                <a:buSzTx/>
                <a:buFontTx/>
                <a:buNone/>
                <a:tabLst/>
                <a:defRPr kumimoji="0" sz="1050" b="0" i="0" u="none" strike="noStrike" kern="0" cap="none" spc="0" normalizeH="0" baseline="0">
                  <a:ln>
                    <a:noFill/>
                  </a:ln>
                  <a:effectLst/>
                  <a:uLnTx/>
                  <a:uFillTx/>
                  <a:latin typeface="Intel Clear Pro"/>
                </a:defRPr>
              </a:lvl1p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Intel Clear Pro"/>
                  <a:ea typeface="+mn-ea"/>
                  <a:cs typeface="+mn-cs"/>
                </a:rPr>
                <a:t>UPDATED</a:t>
              </a:r>
            </a:p>
          </p:txBody>
        </p:sp>
      </p:grpSp>
      <p:grpSp>
        <p:nvGrpSpPr>
          <p:cNvPr id="377" name="Group 376"/>
          <p:cNvGrpSpPr/>
          <p:nvPr/>
        </p:nvGrpSpPr>
        <p:grpSpPr>
          <a:xfrm flipH="1">
            <a:off x="3529519" y="2378545"/>
            <a:ext cx="322994" cy="332935"/>
            <a:chOff x="5959242" y="857249"/>
            <a:chExt cx="599691" cy="617989"/>
          </a:xfrm>
          <a:solidFill>
            <a:srgbClr val="C3D600"/>
          </a:solidFill>
        </p:grpSpPr>
        <p:grpSp>
          <p:nvGrpSpPr>
            <p:cNvPr id="378" name="Group 12"/>
            <p:cNvGrpSpPr>
              <a:grpSpLocks noChangeAspect="1"/>
            </p:cNvGrpSpPr>
            <p:nvPr/>
          </p:nvGrpSpPr>
          <p:grpSpPr bwMode="auto">
            <a:xfrm>
              <a:off x="5959242" y="857249"/>
              <a:ext cx="599691" cy="617989"/>
              <a:chOff x="408" y="-930"/>
              <a:chExt cx="4949" cy="5100"/>
            </a:xfrm>
            <a:grpFill/>
            <a:effectLst>
              <a:outerShdw blurRad="50800" dist="38100" dir="5400000" algn="t" rotWithShape="0">
                <a:prstClr val="black">
                  <a:alpha val="40000"/>
                </a:prstClr>
              </a:outerShdw>
            </a:effectLst>
          </p:grpSpPr>
          <p:sp>
            <p:nvSpPr>
              <p:cNvPr id="380" name="Freeform 13"/>
              <p:cNvSpPr>
                <a:spLocks/>
              </p:cNvSpPr>
              <p:nvPr/>
            </p:nvSpPr>
            <p:spPr bwMode="auto">
              <a:xfrm>
                <a:off x="408" y="-930"/>
                <a:ext cx="4949" cy="4566"/>
              </a:xfrm>
              <a:custGeom>
                <a:avLst/>
                <a:gdLst>
                  <a:gd name="T0" fmla="*/ 0 w 2095"/>
                  <a:gd name="T1" fmla="*/ 1933 h 1933"/>
                  <a:gd name="T2" fmla="*/ 153 w 2095"/>
                  <a:gd name="T3" fmla="*/ 1712 h 1933"/>
                  <a:gd name="T4" fmla="*/ 157 w 2095"/>
                  <a:gd name="T5" fmla="*/ 1708 h 1933"/>
                  <a:gd name="T6" fmla="*/ 625 w 2095"/>
                  <a:gd name="T7" fmla="*/ 1414 h 1933"/>
                  <a:gd name="T8" fmla="*/ 819 w 2095"/>
                  <a:gd name="T9" fmla="*/ 1312 h 1933"/>
                  <a:gd name="T10" fmla="*/ 1565 w 2095"/>
                  <a:gd name="T11" fmla="*/ 921 h 1933"/>
                  <a:gd name="T12" fmla="*/ 1945 w 2095"/>
                  <a:gd name="T13" fmla="*/ 722 h 1933"/>
                  <a:gd name="T14" fmla="*/ 1965 w 2095"/>
                  <a:gd name="T15" fmla="*/ 623 h 1933"/>
                  <a:gd name="T16" fmla="*/ 2095 w 2095"/>
                  <a:gd name="T17" fmla="*/ 0 h 1933"/>
                  <a:gd name="T18" fmla="*/ 1368 w 2095"/>
                  <a:gd name="T19" fmla="*/ 9 h 1933"/>
                  <a:gd name="T20" fmla="*/ 1355 w 2095"/>
                  <a:gd name="T21" fmla="*/ 16 h 1933"/>
                  <a:gd name="T22" fmla="*/ 624 w 2095"/>
                  <a:gd name="T23" fmla="*/ 408 h 1933"/>
                  <a:gd name="T24" fmla="*/ 312 w 2095"/>
                  <a:gd name="T25" fmla="*/ 576 h 1933"/>
                  <a:gd name="T26" fmla="*/ 112 w 2095"/>
                  <a:gd name="T27" fmla="*/ 686 h 1933"/>
                  <a:gd name="T28" fmla="*/ 0 w 2095"/>
                  <a:gd name="T29" fmla="*/ 846 h 1933"/>
                  <a:gd name="T30" fmla="*/ 0 w 2095"/>
                  <a:gd name="T31" fmla="*/ 1238 h 1933"/>
                  <a:gd name="T32" fmla="*/ 0 w 2095"/>
                  <a:gd name="T33" fmla="*/ 193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5" h="1933">
                    <a:moveTo>
                      <a:pt x="0" y="1933"/>
                    </a:moveTo>
                    <a:cubicBezTo>
                      <a:pt x="0" y="1933"/>
                      <a:pt x="2" y="1836"/>
                      <a:pt x="153" y="1712"/>
                    </a:cubicBezTo>
                    <a:cubicBezTo>
                      <a:pt x="154" y="1711"/>
                      <a:pt x="156" y="1709"/>
                      <a:pt x="157" y="1708"/>
                    </a:cubicBezTo>
                    <a:cubicBezTo>
                      <a:pt x="279" y="1610"/>
                      <a:pt x="524" y="1470"/>
                      <a:pt x="625" y="1414"/>
                    </a:cubicBezTo>
                    <a:cubicBezTo>
                      <a:pt x="689" y="1380"/>
                      <a:pt x="754" y="1346"/>
                      <a:pt x="819" y="1312"/>
                    </a:cubicBezTo>
                    <a:cubicBezTo>
                      <a:pt x="1068" y="1182"/>
                      <a:pt x="1316" y="1052"/>
                      <a:pt x="1565" y="921"/>
                    </a:cubicBezTo>
                    <a:cubicBezTo>
                      <a:pt x="1691" y="855"/>
                      <a:pt x="1818" y="789"/>
                      <a:pt x="1945" y="722"/>
                    </a:cubicBezTo>
                    <a:cubicBezTo>
                      <a:pt x="1952" y="689"/>
                      <a:pt x="1959" y="656"/>
                      <a:pt x="1965" y="623"/>
                    </a:cubicBezTo>
                    <a:cubicBezTo>
                      <a:pt x="2009" y="415"/>
                      <a:pt x="2052" y="208"/>
                      <a:pt x="2095" y="0"/>
                    </a:cubicBezTo>
                    <a:cubicBezTo>
                      <a:pt x="1853" y="3"/>
                      <a:pt x="1610" y="6"/>
                      <a:pt x="1368" y="9"/>
                    </a:cubicBezTo>
                    <a:cubicBezTo>
                      <a:pt x="1368" y="9"/>
                      <a:pt x="1364" y="11"/>
                      <a:pt x="1355" y="16"/>
                    </a:cubicBezTo>
                    <a:cubicBezTo>
                      <a:pt x="1285" y="53"/>
                      <a:pt x="935" y="241"/>
                      <a:pt x="624" y="408"/>
                    </a:cubicBezTo>
                    <a:cubicBezTo>
                      <a:pt x="509" y="470"/>
                      <a:pt x="400" y="529"/>
                      <a:pt x="312" y="576"/>
                    </a:cubicBezTo>
                    <a:cubicBezTo>
                      <a:pt x="201" y="636"/>
                      <a:pt x="124" y="678"/>
                      <a:pt x="112" y="686"/>
                    </a:cubicBezTo>
                    <a:cubicBezTo>
                      <a:pt x="58" y="719"/>
                      <a:pt x="0" y="782"/>
                      <a:pt x="0" y="846"/>
                    </a:cubicBezTo>
                    <a:cubicBezTo>
                      <a:pt x="0" y="977"/>
                      <a:pt x="0" y="1108"/>
                      <a:pt x="0" y="1238"/>
                    </a:cubicBezTo>
                    <a:cubicBezTo>
                      <a:pt x="0" y="1470"/>
                      <a:pt x="0" y="1701"/>
                      <a:pt x="0" y="1933"/>
                    </a:cubicBezTo>
                    <a:close/>
                  </a:path>
                </a:pathLst>
              </a:custGeom>
              <a:solidFill>
                <a:schemeClr val="bg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sp>
            <p:nvSpPr>
              <p:cNvPr id="381" name="Freeform 14"/>
              <p:cNvSpPr>
                <a:spLocks/>
              </p:cNvSpPr>
              <p:nvPr/>
            </p:nvSpPr>
            <p:spPr bwMode="auto">
              <a:xfrm>
                <a:off x="408" y="3105"/>
                <a:ext cx="371" cy="1065"/>
              </a:xfrm>
              <a:custGeom>
                <a:avLst/>
                <a:gdLst>
                  <a:gd name="T0" fmla="*/ 157 w 157"/>
                  <a:gd name="T1" fmla="*/ 0 h 451"/>
                  <a:gd name="T2" fmla="*/ 0 w 157"/>
                  <a:gd name="T3" fmla="*/ 225 h 451"/>
                  <a:gd name="T4" fmla="*/ 157 w 157"/>
                  <a:gd name="T5" fmla="*/ 451 h 451"/>
                  <a:gd name="T6" fmla="*/ 157 w 157"/>
                  <a:gd name="T7" fmla="*/ 0 h 451"/>
                </a:gdLst>
                <a:ahLst/>
                <a:cxnLst>
                  <a:cxn ang="0">
                    <a:pos x="T0" y="T1"/>
                  </a:cxn>
                  <a:cxn ang="0">
                    <a:pos x="T2" y="T3"/>
                  </a:cxn>
                  <a:cxn ang="0">
                    <a:pos x="T4" y="T5"/>
                  </a:cxn>
                  <a:cxn ang="0">
                    <a:pos x="T6" y="T7"/>
                  </a:cxn>
                </a:cxnLst>
                <a:rect l="0" t="0" r="r" b="b"/>
                <a:pathLst>
                  <a:path w="157" h="451">
                    <a:moveTo>
                      <a:pt x="157" y="0"/>
                    </a:moveTo>
                    <a:cubicBezTo>
                      <a:pt x="157" y="0"/>
                      <a:pt x="0" y="97"/>
                      <a:pt x="0" y="225"/>
                    </a:cubicBezTo>
                    <a:cubicBezTo>
                      <a:pt x="0" y="384"/>
                      <a:pt x="157" y="451"/>
                      <a:pt x="157" y="451"/>
                    </a:cubicBezTo>
                    <a:lnTo>
                      <a:pt x="157"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grpSp>
        <p:sp>
          <p:nvSpPr>
            <p:cNvPr id="379" name="TextBox 378"/>
            <p:cNvSpPr txBox="1"/>
            <p:nvPr/>
          </p:nvSpPr>
          <p:spPr>
            <a:xfrm rot="19931819">
              <a:off x="6054710" y="996541"/>
              <a:ext cx="369054" cy="154249"/>
            </a:xfrm>
            <a:prstGeom prst="rect">
              <a:avLst/>
            </a:prstGeom>
            <a:noFill/>
          </p:spPr>
          <p:txBody>
            <a:bodyPr wrap="none" lIns="0" tIns="0" rIns="0" bIns="0" rtlCol="0" anchor="ctr" anchorCtr="0">
              <a:spAutoFit/>
            </a:bodyPr>
            <a:lstStyle>
              <a:defPPr>
                <a:defRPr lang="en-US"/>
              </a:defPPr>
              <a:lvl1pPr marR="0" lvl="0" indent="0" algn="ctr" defTabSz="685800" fontAlgn="auto">
                <a:lnSpc>
                  <a:spcPct val="80000"/>
                </a:lnSpc>
                <a:spcBef>
                  <a:spcPts val="0"/>
                </a:spcBef>
                <a:spcAft>
                  <a:spcPts val="0"/>
                </a:spcAft>
                <a:buClrTx/>
                <a:buSzTx/>
                <a:buFontTx/>
                <a:buNone/>
                <a:tabLst/>
                <a:defRPr kumimoji="0" sz="1050" b="0" i="0" u="none" strike="noStrike" kern="0" cap="none" spc="0" normalizeH="0" baseline="0">
                  <a:ln>
                    <a:noFill/>
                  </a:ln>
                  <a:effectLst/>
                  <a:uLnTx/>
                  <a:uFillTx/>
                  <a:latin typeface="Intel Clear Pro"/>
                </a:defRPr>
              </a:lvl1p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Intel Clear Pro"/>
                  <a:ea typeface="+mn-ea"/>
                  <a:cs typeface="+mn-cs"/>
                </a:rPr>
                <a:t>UPDATED</a:t>
              </a:r>
            </a:p>
          </p:txBody>
        </p:sp>
      </p:grpSp>
      <p:grpSp>
        <p:nvGrpSpPr>
          <p:cNvPr id="392" name="Group 391"/>
          <p:cNvGrpSpPr/>
          <p:nvPr/>
        </p:nvGrpSpPr>
        <p:grpSpPr>
          <a:xfrm flipH="1">
            <a:off x="6572108" y="2745583"/>
            <a:ext cx="322994" cy="332935"/>
            <a:chOff x="5959242" y="857249"/>
            <a:chExt cx="599691" cy="617989"/>
          </a:xfrm>
          <a:solidFill>
            <a:srgbClr val="C3D600"/>
          </a:solidFill>
        </p:grpSpPr>
        <p:grpSp>
          <p:nvGrpSpPr>
            <p:cNvPr id="393" name="Group 12"/>
            <p:cNvGrpSpPr>
              <a:grpSpLocks noChangeAspect="1"/>
            </p:cNvGrpSpPr>
            <p:nvPr/>
          </p:nvGrpSpPr>
          <p:grpSpPr bwMode="auto">
            <a:xfrm>
              <a:off x="5959242" y="857249"/>
              <a:ext cx="599691" cy="617989"/>
              <a:chOff x="408" y="-930"/>
              <a:chExt cx="4949" cy="5100"/>
            </a:xfrm>
            <a:grpFill/>
            <a:effectLst>
              <a:outerShdw blurRad="50800" dist="38100" dir="5400000" algn="t" rotWithShape="0">
                <a:prstClr val="black">
                  <a:alpha val="40000"/>
                </a:prstClr>
              </a:outerShdw>
            </a:effectLst>
          </p:grpSpPr>
          <p:sp>
            <p:nvSpPr>
              <p:cNvPr id="395" name="Freeform 13"/>
              <p:cNvSpPr>
                <a:spLocks/>
              </p:cNvSpPr>
              <p:nvPr/>
            </p:nvSpPr>
            <p:spPr bwMode="auto">
              <a:xfrm>
                <a:off x="408" y="-930"/>
                <a:ext cx="4949" cy="4566"/>
              </a:xfrm>
              <a:custGeom>
                <a:avLst/>
                <a:gdLst>
                  <a:gd name="T0" fmla="*/ 0 w 2095"/>
                  <a:gd name="T1" fmla="*/ 1933 h 1933"/>
                  <a:gd name="T2" fmla="*/ 153 w 2095"/>
                  <a:gd name="T3" fmla="*/ 1712 h 1933"/>
                  <a:gd name="T4" fmla="*/ 157 w 2095"/>
                  <a:gd name="T5" fmla="*/ 1708 h 1933"/>
                  <a:gd name="T6" fmla="*/ 625 w 2095"/>
                  <a:gd name="T7" fmla="*/ 1414 h 1933"/>
                  <a:gd name="T8" fmla="*/ 819 w 2095"/>
                  <a:gd name="T9" fmla="*/ 1312 h 1933"/>
                  <a:gd name="T10" fmla="*/ 1565 w 2095"/>
                  <a:gd name="T11" fmla="*/ 921 h 1933"/>
                  <a:gd name="T12" fmla="*/ 1945 w 2095"/>
                  <a:gd name="T13" fmla="*/ 722 h 1933"/>
                  <a:gd name="T14" fmla="*/ 1965 w 2095"/>
                  <a:gd name="T15" fmla="*/ 623 h 1933"/>
                  <a:gd name="T16" fmla="*/ 2095 w 2095"/>
                  <a:gd name="T17" fmla="*/ 0 h 1933"/>
                  <a:gd name="T18" fmla="*/ 1368 w 2095"/>
                  <a:gd name="T19" fmla="*/ 9 h 1933"/>
                  <a:gd name="T20" fmla="*/ 1355 w 2095"/>
                  <a:gd name="T21" fmla="*/ 16 h 1933"/>
                  <a:gd name="T22" fmla="*/ 624 w 2095"/>
                  <a:gd name="T23" fmla="*/ 408 h 1933"/>
                  <a:gd name="T24" fmla="*/ 312 w 2095"/>
                  <a:gd name="T25" fmla="*/ 576 h 1933"/>
                  <a:gd name="T26" fmla="*/ 112 w 2095"/>
                  <a:gd name="T27" fmla="*/ 686 h 1933"/>
                  <a:gd name="T28" fmla="*/ 0 w 2095"/>
                  <a:gd name="T29" fmla="*/ 846 h 1933"/>
                  <a:gd name="T30" fmla="*/ 0 w 2095"/>
                  <a:gd name="T31" fmla="*/ 1238 h 1933"/>
                  <a:gd name="T32" fmla="*/ 0 w 2095"/>
                  <a:gd name="T33" fmla="*/ 193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5" h="1933">
                    <a:moveTo>
                      <a:pt x="0" y="1933"/>
                    </a:moveTo>
                    <a:cubicBezTo>
                      <a:pt x="0" y="1933"/>
                      <a:pt x="2" y="1836"/>
                      <a:pt x="153" y="1712"/>
                    </a:cubicBezTo>
                    <a:cubicBezTo>
                      <a:pt x="154" y="1711"/>
                      <a:pt x="156" y="1709"/>
                      <a:pt x="157" y="1708"/>
                    </a:cubicBezTo>
                    <a:cubicBezTo>
                      <a:pt x="279" y="1610"/>
                      <a:pt x="524" y="1470"/>
                      <a:pt x="625" y="1414"/>
                    </a:cubicBezTo>
                    <a:cubicBezTo>
                      <a:pt x="689" y="1380"/>
                      <a:pt x="754" y="1346"/>
                      <a:pt x="819" y="1312"/>
                    </a:cubicBezTo>
                    <a:cubicBezTo>
                      <a:pt x="1068" y="1182"/>
                      <a:pt x="1316" y="1052"/>
                      <a:pt x="1565" y="921"/>
                    </a:cubicBezTo>
                    <a:cubicBezTo>
                      <a:pt x="1691" y="855"/>
                      <a:pt x="1818" y="789"/>
                      <a:pt x="1945" y="722"/>
                    </a:cubicBezTo>
                    <a:cubicBezTo>
                      <a:pt x="1952" y="689"/>
                      <a:pt x="1959" y="656"/>
                      <a:pt x="1965" y="623"/>
                    </a:cubicBezTo>
                    <a:cubicBezTo>
                      <a:pt x="2009" y="415"/>
                      <a:pt x="2052" y="208"/>
                      <a:pt x="2095" y="0"/>
                    </a:cubicBezTo>
                    <a:cubicBezTo>
                      <a:pt x="1853" y="3"/>
                      <a:pt x="1610" y="6"/>
                      <a:pt x="1368" y="9"/>
                    </a:cubicBezTo>
                    <a:cubicBezTo>
                      <a:pt x="1368" y="9"/>
                      <a:pt x="1364" y="11"/>
                      <a:pt x="1355" y="16"/>
                    </a:cubicBezTo>
                    <a:cubicBezTo>
                      <a:pt x="1285" y="53"/>
                      <a:pt x="935" y="241"/>
                      <a:pt x="624" y="408"/>
                    </a:cubicBezTo>
                    <a:cubicBezTo>
                      <a:pt x="509" y="470"/>
                      <a:pt x="400" y="529"/>
                      <a:pt x="312" y="576"/>
                    </a:cubicBezTo>
                    <a:cubicBezTo>
                      <a:pt x="201" y="636"/>
                      <a:pt x="124" y="678"/>
                      <a:pt x="112" y="686"/>
                    </a:cubicBezTo>
                    <a:cubicBezTo>
                      <a:pt x="58" y="719"/>
                      <a:pt x="0" y="782"/>
                      <a:pt x="0" y="846"/>
                    </a:cubicBezTo>
                    <a:cubicBezTo>
                      <a:pt x="0" y="977"/>
                      <a:pt x="0" y="1108"/>
                      <a:pt x="0" y="1238"/>
                    </a:cubicBezTo>
                    <a:cubicBezTo>
                      <a:pt x="0" y="1470"/>
                      <a:pt x="0" y="1701"/>
                      <a:pt x="0" y="1933"/>
                    </a:cubicBezTo>
                    <a:close/>
                  </a:path>
                </a:pathLst>
              </a:custGeom>
              <a:solidFill>
                <a:schemeClr val="bg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sp>
            <p:nvSpPr>
              <p:cNvPr id="396" name="Freeform 14"/>
              <p:cNvSpPr>
                <a:spLocks/>
              </p:cNvSpPr>
              <p:nvPr/>
            </p:nvSpPr>
            <p:spPr bwMode="auto">
              <a:xfrm>
                <a:off x="408" y="3105"/>
                <a:ext cx="371" cy="1065"/>
              </a:xfrm>
              <a:custGeom>
                <a:avLst/>
                <a:gdLst>
                  <a:gd name="T0" fmla="*/ 157 w 157"/>
                  <a:gd name="T1" fmla="*/ 0 h 451"/>
                  <a:gd name="T2" fmla="*/ 0 w 157"/>
                  <a:gd name="T3" fmla="*/ 225 h 451"/>
                  <a:gd name="T4" fmla="*/ 157 w 157"/>
                  <a:gd name="T5" fmla="*/ 451 h 451"/>
                  <a:gd name="T6" fmla="*/ 157 w 157"/>
                  <a:gd name="T7" fmla="*/ 0 h 451"/>
                </a:gdLst>
                <a:ahLst/>
                <a:cxnLst>
                  <a:cxn ang="0">
                    <a:pos x="T0" y="T1"/>
                  </a:cxn>
                  <a:cxn ang="0">
                    <a:pos x="T2" y="T3"/>
                  </a:cxn>
                  <a:cxn ang="0">
                    <a:pos x="T4" y="T5"/>
                  </a:cxn>
                  <a:cxn ang="0">
                    <a:pos x="T6" y="T7"/>
                  </a:cxn>
                </a:cxnLst>
                <a:rect l="0" t="0" r="r" b="b"/>
                <a:pathLst>
                  <a:path w="157" h="451">
                    <a:moveTo>
                      <a:pt x="157" y="0"/>
                    </a:moveTo>
                    <a:cubicBezTo>
                      <a:pt x="157" y="0"/>
                      <a:pt x="0" y="97"/>
                      <a:pt x="0" y="225"/>
                    </a:cubicBezTo>
                    <a:cubicBezTo>
                      <a:pt x="0" y="384"/>
                      <a:pt x="157" y="451"/>
                      <a:pt x="157" y="451"/>
                    </a:cubicBezTo>
                    <a:lnTo>
                      <a:pt x="157"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grpSp>
        <p:sp>
          <p:nvSpPr>
            <p:cNvPr id="394" name="TextBox 393"/>
            <p:cNvSpPr txBox="1"/>
            <p:nvPr/>
          </p:nvSpPr>
          <p:spPr>
            <a:xfrm rot="19931819">
              <a:off x="6054710" y="996541"/>
              <a:ext cx="369054" cy="154249"/>
            </a:xfrm>
            <a:prstGeom prst="rect">
              <a:avLst/>
            </a:prstGeom>
            <a:noFill/>
          </p:spPr>
          <p:txBody>
            <a:bodyPr wrap="none" lIns="0" tIns="0" rIns="0" bIns="0" rtlCol="0" anchor="ctr" anchorCtr="0">
              <a:spAutoFit/>
            </a:bodyPr>
            <a:lstStyle>
              <a:defPPr>
                <a:defRPr lang="en-US"/>
              </a:defPPr>
              <a:lvl1pPr marR="0" lvl="0" indent="0" algn="ctr" defTabSz="685800" fontAlgn="auto">
                <a:lnSpc>
                  <a:spcPct val="80000"/>
                </a:lnSpc>
                <a:spcBef>
                  <a:spcPts val="0"/>
                </a:spcBef>
                <a:spcAft>
                  <a:spcPts val="0"/>
                </a:spcAft>
                <a:buClrTx/>
                <a:buSzTx/>
                <a:buFontTx/>
                <a:buNone/>
                <a:tabLst/>
                <a:defRPr kumimoji="0" sz="1050" b="0" i="0" u="none" strike="noStrike" kern="0" cap="none" spc="0" normalizeH="0" baseline="0">
                  <a:ln>
                    <a:noFill/>
                  </a:ln>
                  <a:effectLst/>
                  <a:uLnTx/>
                  <a:uFillTx/>
                  <a:latin typeface="Intel Clear Pro"/>
                </a:defRPr>
              </a:lvl1p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Intel Clear Pro"/>
                  <a:ea typeface="+mn-ea"/>
                  <a:cs typeface="+mn-cs"/>
                </a:rPr>
                <a:t>UPDATED</a:t>
              </a:r>
            </a:p>
          </p:txBody>
        </p:sp>
      </p:grpSp>
      <p:sp>
        <p:nvSpPr>
          <p:cNvPr id="198" name="TextBox 197"/>
          <p:cNvSpPr txBox="1"/>
          <p:nvPr/>
        </p:nvSpPr>
        <p:spPr>
          <a:xfrm>
            <a:off x="2411054" y="3535560"/>
            <a:ext cx="692497" cy="123111"/>
          </a:xfrm>
          <a:prstGeom prst="rect">
            <a:avLst/>
          </a:prstGeom>
          <a:noFill/>
        </p:spPr>
        <p:txBody>
          <a:bodyPr vert="horz" wrap="none" lIns="0" tIns="0" rIns="0" bIns="0" rtlCol="0" anchor="ctr"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 Coming Soon</a:t>
            </a:r>
          </a:p>
        </p:txBody>
      </p:sp>
    </p:spTree>
    <p:custDataLst>
      <p:tags r:id="rId1"/>
    </p:custDataLst>
    <p:extLst>
      <p:ext uri="{BB962C8B-B14F-4D97-AF65-F5344CB8AC3E}">
        <p14:creationId xmlns:p14="http://schemas.microsoft.com/office/powerpoint/2010/main" val="1445750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E9438D-8932-419F-AF5C-BC52505F73EA}"/>
              </a:ext>
            </a:extLst>
          </p:cNvPr>
          <p:cNvSpPr/>
          <p:nvPr/>
        </p:nvSpPr>
        <p:spPr>
          <a:xfrm>
            <a:off x="6531" y="4754877"/>
            <a:ext cx="9170124"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8">
            <a:extLst>
              <a:ext uri="{FF2B5EF4-FFF2-40B4-BE49-F238E27FC236}">
                <a16:creationId xmlns:a16="http://schemas.microsoft.com/office/drawing/2014/main" id="{EF0C52AB-1581-4E05-A41B-7E4B17E116CA}"/>
              </a:ext>
            </a:extLst>
          </p:cNvPr>
          <p:cNvSpPr>
            <a:spLocks noGrp="1"/>
          </p:cNvSpPr>
          <p:nvPr>
            <p:ph type="body" sz="quarter" idx="11"/>
          </p:nvPr>
        </p:nvSpPr>
        <p:spPr>
          <a:xfrm>
            <a:off x="440270" y="2571750"/>
            <a:ext cx="8270593" cy="1984939"/>
          </a:xfrm>
        </p:spPr>
        <p:txBody>
          <a:bodyPr/>
          <a:lstStyle/>
          <a:p>
            <a:r>
              <a:rPr lang="en-US" dirty="0"/>
              <a:t>SQL Server 2008 EOS Is Coming - Modernizing with Intel® Technologies</a:t>
            </a:r>
            <a:br>
              <a:rPr lang="en-US" dirty="0"/>
            </a:br>
            <a:endParaRPr lang="en-US" dirty="0"/>
          </a:p>
        </p:txBody>
      </p:sp>
    </p:spTree>
    <p:custDataLst>
      <p:tags r:id="rId1"/>
    </p:custDataLst>
    <p:extLst>
      <p:ext uri="{BB962C8B-B14F-4D97-AF65-F5344CB8AC3E}">
        <p14:creationId xmlns:p14="http://schemas.microsoft.com/office/powerpoint/2010/main" val="38167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2">
            <a:extLst>
              <a:ext uri="{FF2B5EF4-FFF2-40B4-BE49-F238E27FC236}">
                <a16:creationId xmlns:a16="http://schemas.microsoft.com/office/drawing/2014/main" id="{79263DF7-485A-4754-8388-502E033B8D84}"/>
              </a:ext>
            </a:extLst>
          </p:cNvPr>
          <p:cNvSpPr>
            <a:spLocks noGrp="1"/>
          </p:cNvSpPr>
          <p:nvPr>
            <p:ph type="title"/>
          </p:nvPr>
        </p:nvSpPr>
        <p:spPr/>
        <p:txBody>
          <a:bodyPr/>
          <a:lstStyle/>
          <a:p>
            <a:r>
              <a:rPr lang="en-US" sz="2700" b="1" dirty="0">
                <a:latin typeface="Segoe UI Semibold" panose="020B0702040204020203" pitchFamily="34" charset="0"/>
                <a:cs typeface="Segoe UI Semibold" panose="020B0702040204020203" pitchFamily="34" charset="0"/>
              </a:rPr>
              <a:t>Reduced Query Runtimes</a:t>
            </a:r>
            <a:r>
              <a:rPr lang="en-US" sz="2700" b="1" baseline="30000" dirty="0">
                <a:latin typeface="Segoe UI Semibold" panose="020B0702040204020203" pitchFamily="34" charset="0"/>
                <a:cs typeface="Segoe UI Semibold" panose="020B0702040204020203" pitchFamily="34" charset="0"/>
              </a:rPr>
              <a:t>4</a:t>
            </a:r>
          </a:p>
        </p:txBody>
      </p:sp>
      <p:sp>
        <p:nvSpPr>
          <p:cNvPr id="2" name="Slide Number Placeholder 1"/>
          <p:cNvSpPr>
            <a:spLocks noGrp="1"/>
          </p:cNvSpPr>
          <p:nvPr>
            <p:ph type="sldNum" sz="quarter" idx="4294967295"/>
          </p:nvPr>
        </p:nvSpPr>
        <p:spPr>
          <a:xfrm>
            <a:off x="8789988" y="4938713"/>
            <a:ext cx="354012" cy="204787"/>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20</a:t>
            </a:fld>
            <a:endParaRPr lang="en-US" dirty="0"/>
          </a:p>
        </p:txBody>
      </p:sp>
      <p:sp>
        <p:nvSpPr>
          <p:cNvPr id="101" name="Rectangle 100">
            <a:extLst>
              <a:ext uri="{FF2B5EF4-FFF2-40B4-BE49-F238E27FC236}">
                <a16:creationId xmlns:a16="http://schemas.microsoft.com/office/drawing/2014/main" id="{203DB394-F3EA-41CB-9C17-48B93BAED23F}"/>
              </a:ext>
            </a:extLst>
          </p:cNvPr>
          <p:cNvSpPr/>
          <p:nvPr/>
        </p:nvSpPr>
        <p:spPr bwMode="auto">
          <a:xfrm>
            <a:off x="400051" y="868143"/>
            <a:ext cx="8338181" cy="318549"/>
          </a:xfrm>
          <a:prstGeom prst="rect">
            <a:avLst/>
          </a:prstGeom>
        </p:spPr>
        <p:txBody>
          <a:bodyPr vert="horz" wrap="square" lIns="0" tIns="34290" rIns="109728" bIns="3429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lnSpc>
                <a:spcPct val="90000"/>
              </a:lnSpc>
              <a:spcBef>
                <a:spcPct val="0"/>
              </a:spcBef>
              <a:defRPr/>
            </a:pPr>
            <a:r>
              <a:rPr lang="en-US" b="1" dirty="0">
                <a:ln w="3175">
                  <a:noFill/>
                </a:ln>
                <a:solidFill>
                  <a:srgbClr val="0078D4"/>
                </a:solidFill>
                <a:latin typeface="Segoe UI Semibold"/>
                <a:cs typeface="Segoe UI Semilight" charset="0"/>
              </a:rPr>
              <a:t>With 2</a:t>
            </a:r>
            <a:r>
              <a:rPr lang="en-US" b="1" baseline="30000" dirty="0">
                <a:ln w="3175">
                  <a:noFill/>
                </a:ln>
                <a:solidFill>
                  <a:srgbClr val="0078D4"/>
                </a:solidFill>
                <a:latin typeface="Segoe UI Semibold"/>
                <a:cs typeface="Segoe UI Semilight" charset="0"/>
              </a:rPr>
              <a:t>nd</a:t>
            </a:r>
            <a:r>
              <a:rPr lang="en-US" b="1" dirty="0">
                <a:ln w="3175">
                  <a:noFill/>
                </a:ln>
                <a:solidFill>
                  <a:srgbClr val="0078D4"/>
                </a:solidFill>
                <a:latin typeface="Segoe UI Semibold"/>
                <a:cs typeface="Segoe UI Semilight" charset="0"/>
              </a:rPr>
              <a:t> Gen Intel</a:t>
            </a:r>
            <a:r>
              <a:rPr lang="en-US" b="1" baseline="30000" dirty="0">
                <a:ln w="3175">
                  <a:noFill/>
                </a:ln>
                <a:solidFill>
                  <a:srgbClr val="0078D4"/>
                </a:solidFill>
                <a:latin typeface="Segoe UI Semibold"/>
                <a:cs typeface="Segoe UI Semilight" charset="0"/>
              </a:rPr>
              <a:t>®</a:t>
            </a:r>
            <a:r>
              <a:rPr lang="en-US" b="1" dirty="0">
                <a:ln w="3175">
                  <a:noFill/>
                </a:ln>
                <a:solidFill>
                  <a:srgbClr val="0078D4"/>
                </a:solidFill>
                <a:latin typeface="Segoe UI Semibold"/>
                <a:cs typeface="Segoe UI Semilight" charset="0"/>
              </a:rPr>
              <a:t> Xeon</a:t>
            </a:r>
            <a:r>
              <a:rPr lang="en-US" b="1" baseline="30000" dirty="0">
                <a:ln w="3175">
                  <a:noFill/>
                </a:ln>
                <a:solidFill>
                  <a:srgbClr val="0078D4"/>
                </a:solidFill>
                <a:latin typeface="Segoe UI Semibold"/>
                <a:cs typeface="Segoe UI Semilight" charset="0"/>
              </a:rPr>
              <a:t>®</a:t>
            </a:r>
            <a:r>
              <a:rPr lang="en-US" b="1" dirty="0">
                <a:ln w="3175">
                  <a:noFill/>
                </a:ln>
                <a:solidFill>
                  <a:srgbClr val="0078D4"/>
                </a:solidFill>
                <a:latin typeface="Segoe UI Semibold"/>
                <a:cs typeface="Segoe UI Semilight" charset="0"/>
              </a:rPr>
              <a:t> Scalable Processor + SQL Server 2017</a:t>
            </a:r>
          </a:p>
        </p:txBody>
      </p:sp>
      <p:pic>
        <p:nvPicPr>
          <p:cNvPr id="119" name="Picture 118">
            <a:extLst>
              <a:ext uri="{FF2B5EF4-FFF2-40B4-BE49-F238E27FC236}">
                <a16:creationId xmlns:a16="http://schemas.microsoft.com/office/drawing/2014/main" id="{4CBB4684-46AF-BF46-95E9-4E6AA2A4AE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75164" y="4455563"/>
            <a:ext cx="603381" cy="152941"/>
          </a:xfrm>
          <a:prstGeom prst="rect">
            <a:avLst/>
          </a:prstGeom>
        </p:spPr>
      </p:pic>
      <p:pic>
        <p:nvPicPr>
          <p:cNvPr id="214" name="Picture 213">
            <a:extLst>
              <a:ext uri="{FF2B5EF4-FFF2-40B4-BE49-F238E27FC236}">
                <a16:creationId xmlns:a16="http://schemas.microsoft.com/office/drawing/2014/main" id="{07D96916-2C83-D149-9FC9-334CE01A10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1600" y="4455253"/>
            <a:ext cx="286268" cy="189877"/>
          </a:xfrm>
          <a:prstGeom prst="rect">
            <a:avLst/>
          </a:prstGeom>
        </p:spPr>
      </p:pic>
      <p:sp>
        <p:nvSpPr>
          <p:cNvPr id="115" name="Text Placeholder 14">
            <a:extLst>
              <a:ext uri="{FF2B5EF4-FFF2-40B4-BE49-F238E27FC236}">
                <a16:creationId xmlns:a16="http://schemas.microsoft.com/office/drawing/2014/main" id="{7CDE1879-9DA0-E641-A6D8-EACC30FB6120}"/>
              </a:ext>
            </a:extLst>
          </p:cNvPr>
          <p:cNvSpPr txBox="1">
            <a:spLocks/>
          </p:cNvSpPr>
          <p:nvPr/>
        </p:nvSpPr>
        <p:spPr>
          <a:xfrm>
            <a:off x="176983" y="4608505"/>
            <a:ext cx="7039271" cy="5311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600" dirty="0"/>
              <a:t>Performance results are based on testing by Intel as of 3/13/2019 and may not reflect all publicly available security updates. See configuration disclosures for details. No product or component can be absolutely secure. Software and workloads used in performance tests may have been optimized for performance only on Intel microprocessors. Performance tests, such as SYSmark and MobileMark,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a:t>
            </a:r>
            <a:r>
              <a:rPr lang="en-US" altLang="en-US" sz="600" dirty="0">
                <a:solidFill>
                  <a:schemeClr val="bg1"/>
                </a:solidFill>
              </a:rPr>
              <a:t> </a:t>
            </a:r>
            <a:r>
              <a:rPr lang="en-US" altLang="en-US" sz="600" dirty="0">
                <a:solidFill>
                  <a:schemeClr val="bg1"/>
                </a:solidFill>
                <a:hlinkClick r:id="rId7"/>
              </a:rPr>
              <a:t>www.intel.com/benchmarks</a:t>
            </a:r>
            <a:r>
              <a:rPr lang="en-US" altLang="en-US" sz="600" baseline="30000" dirty="0">
                <a:solidFill>
                  <a:schemeClr val="bg1"/>
                </a:solidFill>
              </a:rPr>
              <a:t>. </a:t>
            </a:r>
          </a:p>
          <a:p>
            <a:pPr marL="0" indent="0">
              <a:buNone/>
            </a:pPr>
            <a:r>
              <a:rPr lang="en-US" altLang="en-US" sz="600" baseline="30000" dirty="0"/>
              <a:t>4</a:t>
            </a:r>
            <a:r>
              <a:rPr lang="en-US" altLang="en-US" sz="600" dirty="0"/>
              <a:t> Configuration: See Notices &amp; Disclaimers</a:t>
            </a:r>
          </a:p>
        </p:txBody>
      </p:sp>
      <p:pic>
        <p:nvPicPr>
          <p:cNvPr id="3" name="MS_SQL_Modernization_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67070" y="1198352"/>
            <a:ext cx="5522552" cy="3410152"/>
          </a:xfrm>
          <a:prstGeom prst="rect">
            <a:avLst/>
          </a:prstGeom>
        </p:spPr>
      </p:pic>
    </p:spTree>
    <p:extLst>
      <p:ext uri="{BB962C8B-B14F-4D97-AF65-F5344CB8AC3E}">
        <p14:creationId xmlns:p14="http://schemas.microsoft.com/office/powerpoint/2010/main" val="50130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AC4D-8A70-F343-93D3-E3CBD7A97704}"/>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128534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a:t>Carlos Lopez</a:t>
            </a:r>
          </a:p>
        </p:txBody>
      </p:sp>
      <p:sp>
        <p:nvSpPr>
          <p:cNvPr id="45" name="Text Placeholder 44"/>
          <p:cNvSpPr>
            <a:spLocks noGrp="1"/>
          </p:cNvSpPr>
          <p:nvPr>
            <p:ph type="body" sz="quarter" idx="10"/>
          </p:nvPr>
        </p:nvSpPr>
        <p:spPr>
          <a:xfrm>
            <a:off x="498566" y="2944540"/>
            <a:ext cx="4164874" cy="405685"/>
          </a:xfrm>
        </p:spPr>
        <p:txBody>
          <a:bodyPr/>
          <a:lstStyle/>
          <a:p>
            <a:r>
              <a:rPr lang="en-US" dirty="0"/>
              <a:t>Senior DBA, ATOS</a:t>
            </a:r>
          </a:p>
        </p:txBody>
      </p:sp>
      <p:sp>
        <p:nvSpPr>
          <p:cNvPr id="150" name="Text Placeholder 149"/>
          <p:cNvSpPr>
            <a:spLocks noGrp="1"/>
          </p:cNvSpPr>
          <p:nvPr>
            <p:ph type="body" sz="quarter" idx="11"/>
          </p:nvPr>
        </p:nvSpPr>
        <p:spPr/>
        <p:txBody>
          <a:bodyPr/>
          <a:lstStyle/>
          <a:p>
            <a:r>
              <a:rPr lang="en-US" dirty="0"/>
              <a:t>Experience</a:t>
            </a:r>
          </a:p>
        </p:txBody>
      </p:sp>
      <p:sp>
        <p:nvSpPr>
          <p:cNvPr id="152" name="Text Placeholder 151"/>
          <p:cNvSpPr>
            <a:spLocks noGrp="1"/>
          </p:cNvSpPr>
          <p:nvPr>
            <p:ph type="body" sz="quarter" idx="13"/>
          </p:nvPr>
        </p:nvSpPr>
        <p:spPr>
          <a:xfrm>
            <a:off x="5819505" y="1405376"/>
            <a:ext cx="2947125" cy="766324"/>
          </a:xfrm>
        </p:spPr>
        <p:txBody>
          <a:bodyPr/>
          <a:lstStyle/>
          <a:p>
            <a:r>
              <a:rPr lang="en-US" dirty="0"/>
              <a:t>Microsoft Certified Professional 2012/2014, 2016-2017 </a:t>
            </a:r>
          </a:p>
          <a:p>
            <a:r>
              <a:rPr lang="en-US" dirty="0"/>
              <a:t>Over 10 years of experience</a:t>
            </a:r>
          </a:p>
          <a:p>
            <a:r>
              <a:rPr lang="en-US" dirty="0"/>
              <a:t>Multi-platform DBA</a:t>
            </a:r>
          </a:p>
        </p:txBody>
      </p:sp>
      <p:sp>
        <p:nvSpPr>
          <p:cNvPr id="153" name="Text Placeholder 152"/>
          <p:cNvSpPr>
            <a:spLocks noGrp="1"/>
          </p:cNvSpPr>
          <p:nvPr>
            <p:ph type="body" sz="quarter" idx="14"/>
          </p:nvPr>
        </p:nvSpPr>
        <p:spPr>
          <a:xfrm>
            <a:off x="5819505" y="2350107"/>
            <a:ext cx="2947125" cy="268836"/>
          </a:xfrm>
        </p:spPr>
        <p:txBody>
          <a:bodyPr/>
          <a:lstStyle/>
          <a:p>
            <a:r>
              <a:rPr lang="en-US" dirty="0"/>
              <a:t>Community</a:t>
            </a:r>
          </a:p>
        </p:txBody>
      </p:sp>
      <p:sp>
        <p:nvSpPr>
          <p:cNvPr id="154" name="Text Placeholder 153"/>
          <p:cNvSpPr>
            <a:spLocks noGrp="1"/>
          </p:cNvSpPr>
          <p:nvPr>
            <p:ph type="body" sz="quarter" idx="15"/>
          </p:nvPr>
        </p:nvSpPr>
        <p:spPr>
          <a:xfrm>
            <a:off x="5819505" y="2619416"/>
            <a:ext cx="3210195" cy="896823"/>
          </a:xfrm>
        </p:spPr>
        <p:txBody>
          <a:bodyPr/>
          <a:lstStyle/>
          <a:p>
            <a:r>
              <a:rPr lang="en-US" dirty="0"/>
              <a:t>Guatemala SQL Server User Group –  board member</a:t>
            </a:r>
          </a:p>
        </p:txBody>
      </p:sp>
      <p:sp>
        <p:nvSpPr>
          <p:cNvPr id="155" name="Text Placeholder 154"/>
          <p:cNvSpPr>
            <a:spLocks noGrp="1"/>
          </p:cNvSpPr>
          <p:nvPr>
            <p:ph type="body" sz="quarter" idx="16"/>
          </p:nvPr>
        </p:nvSpPr>
        <p:spPr>
          <a:xfrm>
            <a:off x="5819505" y="3708180"/>
            <a:ext cx="2947125" cy="268836"/>
          </a:xfrm>
        </p:spPr>
        <p:txBody>
          <a:bodyPr/>
          <a:lstStyle/>
          <a:p>
            <a:r>
              <a:rPr lang="en-US" dirty="0"/>
              <a:t>Fields of Experience</a:t>
            </a:r>
          </a:p>
        </p:txBody>
      </p:sp>
      <p:sp>
        <p:nvSpPr>
          <p:cNvPr id="156" name="Text Placeholder 155"/>
          <p:cNvSpPr>
            <a:spLocks noGrp="1"/>
          </p:cNvSpPr>
          <p:nvPr>
            <p:ph type="body" sz="quarter" idx="17"/>
          </p:nvPr>
        </p:nvSpPr>
        <p:spPr>
          <a:xfrm>
            <a:off x="5882369" y="4047965"/>
            <a:ext cx="3084465" cy="793989"/>
          </a:xfrm>
        </p:spPr>
        <p:txBody>
          <a:bodyPr/>
          <a:lstStyle/>
          <a:p>
            <a:r>
              <a:rPr lang="en-US" dirty="0"/>
              <a:t>MS SQL Server</a:t>
            </a:r>
          </a:p>
          <a:p>
            <a:r>
              <a:rPr lang="en-US" dirty="0"/>
              <a:t>Linux Distros</a:t>
            </a:r>
          </a:p>
          <a:p>
            <a:r>
              <a:rPr lang="en-US" dirty="0"/>
              <a:t>Oracle 10-11g</a:t>
            </a:r>
          </a:p>
        </p:txBody>
      </p:sp>
      <p:sp>
        <p:nvSpPr>
          <p:cNvPr id="157" name="Text Placeholder 156"/>
          <p:cNvSpPr>
            <a:spLocks noGrp="1"/>
          </p:cNvSpPr>
          <p:nvPr>
            <p:ph type="body" sz="quarter" idx="18"/>
          </p:nvPr>
        </p:nvSpPr>
        <p:spPr>
          <a:xfrm>
            <a:off x="882038" y="3484159"/>
            <a:ext cx="2475115" cy="261938"/>
          </a:xfrm>
        </p:spPr>
        <p:txBody>
          <a:bodyPr/>
          <a:lstStyle/>
          <a:p>
            <a:r>
              <a:rPr lang="en-US" dirty="0"/>
              <a:t>/</a:t>
            </a:r>
            <a:r>
              <a:rPr lang="en-US" dirty="0" err="1"/>
              <a:t>carlos-lopez-taks</a:t>
            </a:r>
            <a:r>
              <a:rPr lang="en-US" dirty="0"/>
              <a:t> </a:t>
            </a:r>
            <a:endParaRPr lang="en-US" dirty="0">
              <a:latin typeface="Segoe UI"/>
            </a:endParaRPr>
          </a:p>
        </p:txBody>
      </p:sp>
      <p:sp>
        <p:nvSpPr>
          <p:cNvPr id="158" name="Text Placeholder 157"/>
          <p:cNvSpPr>
            <a:spLocks noGrp="1"/>
          </p:cNvSpPr>
          <p:nvPr>
            <p:ph type="body" sz="quarter" idx="19"/>
          </p:nvPr>
        </p:nvSpPr>
        <p:spPr>
          <a:xfrm>
            <a:off x="884502" y="3868788"/>
            <a:ext cx="2707783" cy="261938"/>
          </a:xfrm>
        </p:spPr>
        <p:txBody>
          <a:bodyPr/>
          <a:lstStyle/>
          <a:p>
            <a:r>
              <a:rPr lang="en-US" dirty="0">
                <a:latin typeface="Segoe UI"/>
              </a:rPr>
              <a:t>@</a:t>
            </a:r>
            <a:r>
              <a:rPr lang="en-US" dirty="0" err="1">
                <a:latin typeface="Segoe UI"/>
              </a:rPr>
              <a:t>CarlosLopezDBA</a:t>
            </a:r>
            <a:endParaRPr lang="en-US" dirty="0">
              <a:latin typeface="Segoe UI"/>
            </a:endParaRPr>
          </a:p>
        </p:txBody>
      </p:sp>
      <p:sp>
        <p:nvSpPr>
          <p:cNvPr id="159" name="Text Placeholder 158"/>
          <p:cNvSpPr>
            <a:spLocks noGrp="1"/>
          </p:cNvSpPr>
          <p:nvPr>
            <p:ph type="body" sz="quarter" idx="20"/>
          </p:nvPr>
        </p:nvSpPr>
        <p:spPr>
          <a:xfrm>
            <a:off x="881084" y="4243501"/>
            <a:ext cx="2476069" cy="261938"/>
          </a:xfrm>
        </p:spPr>
        <p:txBody>
          <a:bodyPr/>
          <a:lstStyle/>
          <a:p>
            <a:r>
              <a:rPr lang="en-US" dirty="0" err="1"/>
              <a:t>carlosarturo.lopeztaks</a:t>
            </a:r>
            <a:endParaRPr lang="en-US" dirty="0">
              <a:latin typeface="Segoe UI"/>
            </a:endParaRPr>
          </a:p>
        </p:txBody>
      </p:sp>
      <p:grpSp>
        <p:nvGrpSpPr>
          <p:cNvPr id="88" name="Group 87"/>
          <p:cNvGrpSpPr/>
          <p:nvPr/>
        </p:nvGrpSpPr>
        <p:grpSpPr>
          <a:xfrm>
            <a:off x="608171" y="4256467"/>
            <a:ext cx="229600" cy="229600"/>
            <a:chOff x="6351804" y="5146675"/>
            <a:chExt cx="353832" cy="353832"/>
          </a:xfrm>
        </p:grpSpPr>
        <p:sp>
          <p:nvSpPr>
            <p:cNvPr id="89" name="Freeform 79"/>
            <p:cNvSpPr>
              <a:spLocks/>
            </p:cNvSpPr>
            <p:nvPr/>
          </p:nvSpPr>
          <p:spPr bwMode="auto">
            <a:xfrm>
              <a:off x="6490692" y="5241925"/>
              <a:ext cx="76055"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ounded Rectangle 89"/>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9" name="Picture 28">
            <a:extLst>
              <a:ext uri="{FF2B5EF4-FFF2-40B4-BE49-F238E27FC236}">
                <a16:creationId xmlns:a16="http://schemas.microsoft.com/office/drawing/2014/main" id="{E03F7B3F-71B9-4076-8B02-C7BFD629C2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673" y="4647646"/>
            <a:ext cx="146417" cy="146417"/>
          </a:xfrm>
          <a:prstGeom prst="rect">
            <a:avLst/>
          </a:prstGeom>
        </p:spPr>
      </p:pic>
      <p:sp>
        <p:nvSpPr>
          <p:cNvPr id="30" name="Rounded Rectangle 8">
            <a:extLst>
              <a:ext uri="{FF2B5EF4-FFF2-40B4-BE49-F238E27FC236}">
                <a16:creationId xmlns:a16="http://schemas.microsoft.com/office/drawing/2014/main" id="{4FA35E8D-34B7-49C8-955E-44B3497721AB}"/>
              </a:ext>
            </a:extLst>
          </p:cNvPr>
          <p:cNvSpPr/>
          <p:nvPr/>
        </p:nvSpPr>
        <p:spPr>
          <a:xfrm>
            <a:off x="608171" y="460037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31" name="Text Placeholder 158">
            <a:extLst>
              <a:ext uri="{FF2B5EF4-FFF2-40B4-BE49-F238E27FC236}">
                <a16:creationId xmlns:a16="http://schemas.microsoft.com/office/drawing/2014/main" id="{23288460-89AA-4659-ADE4-ACF1C930819A}"/>
              </a:ext>
            </a:extLst>
          </p:cNvPr>
          <p:cNvSpPr txBox="1">
            <a:spLocks/>
          </p:cNvSpPr>
          <p:nvPr/>
        </p:nvSpPr>
        <p:spPr>
          <a:xfrm>
            <a:off x="881084" y="4618214"/>
            <a:ext cx="2476069" cy="261938"/>
          </a:xfrm>
          <a:prstGeom prst="rect">
            <a:avLst/>
          </a:prstGeom>
        </p:spPr>
        <p:txBody>
          <a:bodyPr vert="horz" lIns="91440" tIns="45720" rIns="91440" bIns="45720" rtlCol="0">
            <a:noAutofit/>
          </a:bodyPr>
          <a:lstStyle>
            <a:lvl1pPr marL="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indent="0" algn="l" defTabSz="914400" rtl="0" eaLnBrk="1" fontAlgn="auto" latinLnBrk="0" hangingPunct="1">
              <a:lnSpc>
                <a:spcPct val="90000"/>
              </a:lnSpc>
              <a:spcBef>
                <a:spcPts val="1000"/>
              </a:spcBef>
              <a:spcAft>
                <a:spcPts val="0"/>
              </a:spcAft>
              <a:buClrTx/>
              <a:buSzTx/>
              <a:buNone/>
              <a:tabLst/>
              <a:defRPr/>
            </a:pPr>
            <a:r>
              <a:rPr lang="en-CA" dirty="0" err="1">
                <a:latin typeface="Segoe UI"/>
              </a:rPr>
              <a:t>caltls@gmail.com</a:t>
            </a:r>
            <a:endParaRPr kumimoji="0" lang="en-CA" sz="1100" b="0" i="0" u="none" strike="noStrike" kern="1200" cap="none" spc="0" normalizeH="0" baseline="0" noProof="0" dirty="0">
              <a:ln>
                <a:noFill/>
              </a:ln>
              <a:effectLst/>
              <a:uLnTx/>
              <a:uFillTx/>
              <a:latin typeface="Segoe UI"/>
              <a:ea typeface="+mn-ea"/>
              <a:cs typeface="+mn-cs"/>
            </a:endParaRPr>
          </a:p>
        </p:txBody>
      </p:sp>
      <p:sp>
        <p:nvSpPr>
          <p:cNvPr id="2" name="TextBox 1">
            <a:extLst>
              <a:ext uri="{FF2B5EF4-FFF2-40B4-BE49-F238E27FC236}">
                <a16:creationId xmlns:a16="http://schemas.microsoft.com/office/drawing/2014/main" id="{69256168-6230-C345-89DE-B9F00ECA8804}"/>
              </a:ext>
            </a:extLst>
          </p:cNvPr>
          <p:cNvSpPr txBox="1"/>
          <p:nvPr/>
        </p:nvSpPr>
        <p:spPr>
          <a:xfrm>
            <a:off x="5875020" y="3806190"/>
            <a:ext cx="184731" cy="369332"/>
          </a:xfrm>
          <a:prstGeom prst="rect">
            <a:avLst/>
          </a:prstGeom>
          <a:noFill/>
        </p:spPr>
        <p:txBody>
          <a:bodyPr wrap="none" rtlCol="0">
            <a:spAutoFit/>
          </a:bodyPr>
          <a:lstStyle/>
          <a:p>
            <a:endParaRPr lang="en-US" dirty="0"/>
          </a:p>
        </p:txBody>
      </p:sp>
      <p:pic>
        <p:nvPicPr>
          <p:cNvPr id="7" name="Picture Placeholder 6">
            <a:extLst>
              <a:ext uri="{FF2B5EF4-FFF2-40B4-BE49-F238E27FC236}">
                <a16:creationId xmlns:a16="http://schemas.microsoft.com/office/drawing/2014/main" id="{CD6F3FE8-D650-2F49-8234-75708747A2C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04211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b="1" spc="-38" dirty="0">
                <a:ln w="3175">
                  <a:noFill/>
                </a:ln>
                <a:gradFill>
                  <a:gsLst>
                    <a:gs pos="1250">
                      <a:srgbClr val="1A1A1A"/>
                    </a:gs>
                    <a:gs pos="100000">
                      <a:srgbClr val="1A1A1A"/>
                    </a:gs>
                  </a:gsLst>
                  <a:lin ang="5400000" scaled="0"/>
                </a:gradFill>
                <a:latin typeface="Segoe UI Semibold"/>
                <a:ea typeface="+mn-ea"/>
                <a:cs typeface="Segoe UI" pitchFamily="34" charset="0"/>
              </a:rPr>
              <a:t>Data-Centric Infrastructure Focus</a:t>
            </a:r>
          </a:p>
        </p:txBody>
      </p:sp>
      <p:sp>
        <p:nvSpPr>
          <p:cNvPr id="28" name="Rectangle 27"/>
          <p:cNvSpPr/>
          <p:nvPr/>
        </p:nvSpPr>
        <p:spPr bwMode="auto">
          <a:xfrm>
            <a:off x="3324743" y="1438276"/>
            <a:ext cx="2494514" cy="2320024"/>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26" name="Rectangle 25"/>
          <p:cNvSpPr/>
          <p:nvPr/>
        </p:nvSpPr>
        <p:spPr bwMode="auto">
          <a:xfrm>
            <a:off x="668805" y="1438276"/>
            <a:ext cx="2494514" cy="2320024"/>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11" name="Rectangle 10"/>
          <p:cNvSpPr/>
          <p:nvPr/>
        </p:nvSpPr>
        <p:spPr bwMode="auto">
          <a:xfrm>
            <a:off x="5980683" y="1438276"/>
            <a:ext cx="2494514" cy="2320024"/>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13" name="Rectangle 12"/>
          <p:cNvSpPr/>
          <p:nvPr/>
        </p:nvSpPr>
        <p:spPr bwMode="auto">
          <a:xfrm>
            <a:off x="668805" y="3851740"/>
            <a:ext cx="7806392" cy="687026"/>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29" name="TextBox 28"/>
          <p:cNvSpPr txBox="1"/>
          <p:nvPr/>
        </p:nvSpPr>
        <p:spPr>
          <a:xfrm>
            <a:off x="3706063" y="1517112"/>
            <a:ext cx="1731874" cy="323550"/>
          </a:xfrm>
          <a:prstGeom prst="rect">
            <a:avLst/>
          </a:prstGeom>
          <a:noFill/>
        </p:spPr>
        <p:txBody>
          <a:bodyPr wrap="square" rtlCol="0">
            <a:spAutoFit/>
          </a:body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w="6350">
                  <a:noFill/>
                </a:ln>
                <a:solidFill>
                  <a:prstClr val="white"/>
                </a:solidFill>
                <a:effectLst/>
                <a:uLnTx/>
                <a:uFillTx/>
                <a:latin typeface="Segoe UI"/>
                <a:ea typeface="+mn-ea"/>
                <a:cs typeface="+mn-cs"/>
              </a:rPr>
              <a:t>MOVE </a:t>
            </a:r>
            <a:r>
              <a:rPr kumimoji="0" lang="en-US" sz="20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mn-ea"/>
                <a:cs typeface="+mn-cs"/>
              </a:rPr>
              <a:t>More</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2847" y="3085236"/>
            <a:ext cx="1778305" cy="34532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9795" y="2240599"/>
            <a:ext cx="1784410" cy="345883"/>
          </a:xfrm>
          <a:prstGeom prst="rect">
            <a:avLst/>
          </a:prstGeom>
        </p:spPr>
      </p:pic>
      <p:sp>
        <p:nvSpPr>
          <p:cNvPr id="27" name="TextBox 26"/>
          <p:cNvSpPr txBox="1"/>
          <p:nvPr/>
        </p:nvSpPr>
        <p:spPr>
          <a:xfrm>
            <a:off x="1050125" y="1517112"/>
            <a:ext cx="1731874" cy="323550"/>
          </a:xfrm>
          <a:prstGeom prst="rect">
            <a:avLst/>
          </a:prstGeom>
          <a:noFill/>
        </p:spPr>
        <p:txBody>
          <a:bodyPr wrap="square" rtlCol="0">
            <a:spAutoFit/>
          </a:bodyPr>
          <a:lstStyle>
            <a:defPPr>
              <a:defRPr lang="en-US"/>
            </a:defPPr>
            <a:lvl1pPr algn="ctr">
              <a:lnSpc>
                <a:spcPct val="75000"/>
              </a:lnSpc>
              <a:defRPr sz="4400">
                <a:ln w="6350">
                  <a:noFill/>
                </a:ln>
                <a:latin typeface="+mj-lt"/>
                <a:ea typeface="+mj-ea"/>
                <a:cs typeface="+mj-cs"/>
              </a:defRPr>
            </a:lvl1p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w="6350">
                  <a:noFill/>
                </a:ln>
                <a:solidFill>
                  <a:prstClr val="white"/>
                </a:solidFill>
                <a:effectLst/>
                <a:uLnTx/>
                <a:uFillTx/>
                <a:latin typeface="Segoe UI"/>
                <a:ea typeface="Intel Clear Pro" panose="020B0804020202060201" pitchFamily="34" charset="0"/>
                <a:cs typeface="Intel Clear Pro" panose="020B0804020202060201" pitchFamily="34" charset="0"/>
              </a:rPr>
              <a:t>MOVE </a:t>
            </a:r>
            <a:r>
              <a:rPr kumimoji="0" lang="en-US" sz="20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Faster</a:t>
            </a:r>
          </a:p>
        </p:txBody>
      </p:sp>
      <p:grpSp>
        <p:nvGrpSpPr>
          <p:cNvPr id="8" name="Group 7"/>
          <p:cNvGrpSpPr/>
          <p:nvPr/>
        </p:nvGrpSpPr>
        <p:grpSpPr>
          <a:xfrm>
            <a:off x="997334" y="2694906"/>
            <a:ext cx="2080477" cy="276999"/>
            <a:chOff x="5787187" y="3891244"/>
            <a:chExt cx="2410748" cy="320970"/>
          </a:xfrm>
        </p:grpSpPr>
        <p:sp>
          <p:nvSpPr>
            <p:cNvPr id="24" name="TextBox 23"/>
            <p:cNvSpPr txBox="1"/>
            <p:nvPr/>
          </p:nvSpPr>
          <p:spPr>
            <a:xfrm>
              <a:off x="6257135" y="3891244"/>
              <a:ext cx="1940800" cy="320970"/>
            </a:xfrm>
            <a:prstGeom prst="rect">
              <a:avLst/>
            </a:prstGeom>
            <a:noFill/>
          </p:spPr>
          <p:txBody>
            <a:bodyPr wrap="square" lIns="0" rIns="0" rtlCol="0">
              <a:spAutoFit/>
            </a:bodyPr>
            <a:lstStyle>
              <a:defPPr>
                <a:defRPr lang="en-US"/>
              </a:defPPr>
              <a:lvl1pPr>
                <a:defRPr sz="1400" cap="all"/>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Segoe UI"/>
                  <a:ea typeface="+mn-ea"/>
                  <a:cs typeface="+mn-cs"/>
                </a:rPr>
                <a:t>Silicon Photonics</a:t>
              </a: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187" y="3909960"/>
              <a:ext cx="400335" cy="263952"/>
            </a:xfrm>
            <a:prstGeom prst="rect">
              <a:avLst/>
            </a:prstGeom>
          </p:spPr>
        </p:pic>
      </p:grpSp>
      <p:grpSp>
        <p:nvGrpSpPr>
          <p:cNvPr id="9" name="Group 8"/>
          <p:cNvGrpSpPr/>
          <p:nvPr/>
        </p:nvGrpSpPr>
        <p:grpSpPr>
          <a:xfrm>
            <a:off x="1019388" y="3239512"/>
            <a:ext cx="1793348" cy="277000"/>
            <a:chOff x="5200148" y="4635163"/>
            <a:chExt cx="2078039" cy="320971"/>
          </a:xfrm>
        </p:grpSpPr>
        <p:sp>
          <p:nvSpPr>
            <p:cNvPr id="22" name="TextBox 21"/>
            <p:cNvSpPr txBox="1"/>
            <p:nvPr/>
          </p:nvSpPr>
          <p:spPr>
            <a:xfrm>
              <a:off x="5657718" y="4635163"/>
              <a:ext cx="1620469" cy="320971"/>
            </a:xfrm>
            <a:prstGeom prst="rect">
              <a:avLst/>
            </a:prstGeom>
            <a:noFill/>
          </p:spPr>
          <p:txBody>
            <a:bodyPr wrap="square" lIns="0" rIns="0" rtlCol="0">
              <a:spAutoFit/>
            </a:bodyPr>
            <a:lstStyle>
              <a:defPPr>
                <a:defRPr lang="en-US"/>
              </a:defPPr>
              <a:lvl1pPr>
                <a:defRPr sz="1400" cap="all"/>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Segoe UI"/>
                  <a:ea typeface="+mn-ea"/>
                  <a:cs typeface="+mn-cs"/>
                </a:rPr>
                <a:t>Omni-Path fabric</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0148" y="4644256"/>
              <a:ext cx="400333" cy="263951"/>
            </a:xfrm>
            <a:prstGeom prst="rect">
              <a:avLst/>
            </a:prstGeom>
          </p:spPr>
        </p:pic>
      </p:grpSp>
      <p:grpSp>
        <p:nvGrpSpPr>
          <p:cNvPr id="10" name="Group 9"/>
          <p:cNvGrpSpPr/>
          <p:nvPr/>
        </p:nvGrpSpPr>
        <p:grpSpPr>
          <a:xfrm>
            <a:off x="1349396" y="2150293"/>
            <a:ext cx="1173411" cy="276998"/>
            <a:chOff x="5781604" y="5126766"/>
            <a:chExt cx="1359687" cy="320971"/>
          </a:xfrm>
        </p:grpSpPr>
        <p:sp>
          <p:nvSpPr>
            <p:cNvPr id="20" name="TextBox 19"/>
            <p:cNvSpPr txBox="1"/>
            <p:nvPr/>
          </p:nvSpPr>
          <p:spPr>
            <a:xfrm>
              <a:off x="6257133" y="5126766"/>
              <a:ext cx="884158" cy="320971"/>
            </a:xfrm>
            <a:prstGeom prst="rect">
              <a:avLst/>
            </a:prstGeom>
            <a:noFill/>
          </p:spPr>
          <p:txBody>
            <a:bodyPr wrap="non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Segoe UI"/>
                  <a:ea typeface="+mn-ea"/>
                  <a:cs typeface="+mn-cs"/>
                </a:rPr>
                <a:t>ethernet</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1604" y="5142861"/>
              <a:ext cx="400335" cy="263952"/>
            </a:xfrm>
            <a:prstGeom prst="rect">
              <a:avLst/>
            </a:prstGeom>
          </p:spPr>
        </p:pic>
      </p:grpSp>
      <p:sp>
        <p:nvSpPr>
          <p:cNvPr id="12" name="TextBox 11"/>
          <p:cNvSpPr txBox="1"/>
          <p:nvPr/>
        </p:nvSpPr>
        <p:spPr>
          <a:xfrm>
            <a:off x="5923976" y="1517112"/>
            <a:ext cx="2560807" cy="323550"/>
          </a:xfrm>
          <a:prstGeom prst="rect">
            <a:avLst/>
          </a:prstGeom>
          <a:noFill/>
        </p:spPr>
        <p:txBody>
          <a:bodyPr wrap="square" rtlCol="0">
            <a:spAutoFit/>
          </a:bodyPr>
          <a:lstStyle>
            <a:defPPr>
              <a:defRPr lang="en-US"/>
            </a:defPPr>
            <a:lvl1pPr algn="ctr">
              <a:lnSpc>
                <a:spcPct val="75000"/>
              </a:lnSpc>
              <a:defRPr sz="4400">
                <a:ln w="6350">
                  <a:noFill/>
                </a:ln>
                <a:latin typeface="+mj-lt"/>
                <a:ea typeface="+mj-ea"/>
                <a:cs typeface="+mj-cs"/>
              </a:defRPr>
            </a:lvl1p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w="6350">
                  <a:noFill/>
                </a:ln>
                <a:solidFill>
                  <a:prstClr val="white"/>
                </a:solidFill>
                <a:effectLst/>
                <a:uLnTx/>
                <a:uFillTx/>
                <a:latin typeface="Segoe UI"/>
                <a:ea typeface="Intel Clear Pro" panose="020B0804020202060201" pitchFamily="34" charset="0"/>
                <a:cs typeface="Intel Clear Pro" panose="020B0804020202060201" pitchFamily="34" charset="0"/>
              </a:rPr>
              <a:t>PROCESS </a:t>
            </a:r>
            <a:r>
              <a:rPr kumimoji="0" lang="en-US" sz="20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Everything</a:t>
            </a:r>
          </a:p>
        </p:txBody>
      </p:sp>
      <p:grpSp>
        <p:nvGrpSpPr>
          <p:cNvPr id="14" name="Group 13"/>
          <p:cNvGrpSpPr/>
          <p:nvPr/>
        </p:nvGrpSpPr>
        <p:grpSpPr>
          <a:xfrm>
            <a:off x="6310796" y="1988322"/>
            <a:ext cx="1834286" cy="1616929"/>
            <a:chOff x="9870367" y="3034748"/>
            <a:chExt cx="1951140" cy="1719936"/>
          </a:xfrm>
        </p:grpSpPr>
        <p:pic>
          <p:nvPicPr>
            <p:cNvPr id="16" name="Picture 15">
              <a:extLst>
                <a:ext uri="{FF2B5EF4-FFF2-40B4-BE49-F238E27FC236}">
                  <a16:creationId xmlns:a16="http://schemas.microsoft.com/office/drawing/2014/main" id="{DE5D6FE5-EC0C-9741-B0FB-50B8A25CE2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153919" y="3034748"/>
              <a:ext cx="667588" cy="662133"/>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63090" y="4090283"/>
              <a:ext cx="658417" cy="658417"/>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70367" y="4086979"/>
              <a:ext cx="667705" cy="667705"/>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2706" y="3518893"/>
              <a:ext cx="665221" cy="665221"/>
            </a:xfrm>
            <a:prstGeom prst="rect">
              <a:avLst/>
            </a:prstGeom>
          </p:spPr>
        </p:pic>
      </p:grpSp>
      <p:pic>
        <p:nvPicPr>
          <p:cNvPr id="30" name="Picture 29">
            <a:extLst>
              <a:ext uri="{FF2B5EF4-FFF2-40B4-BE49-F238E27FC236}">
                <a16:creationId xmlns:a16="http://schemas.microsoft.com/office/drawing/2014/main" id="{6C5865EA-47A8-5C4E-85F9-AE298E8A8085}"/>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300526" y="1940455"/>
            <a:ext cx="648254" cy="657833"/>
          </a:xfrm>
          <a:prstGeom prst="rect">
            <a:avLst/>
          </a:prstGeom>
        </p:spPr>
      </p:pic>
      <p:pic>
        <p:nvPicPr>
          <p:cNvPr id="31" name="Picture 3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751480" y="3869867"/>
            <a:ext cx="951749" cy="535359"/>
          </a:xfrm>
          <a:prstGeom prst="rect">
            <a:avLst/>
          </a:prstGeom>
          <a:effectLst>
            <a:outerShdw blurRad="50800" dist="38100" dir="5400000" algn="t" rotWithShape="0">
              <a:prstClr val="black">
                <a:alpha val="40000"/>
              </a:prstClr>
            </a:outerShdw>
          </a:effectLst>
        </p:spPr>
      </p:pic>
      <p:sp>
        <p:nvSpPr>
          <p:cNvPr id="3" name="TextBox 2"/>
          <p:cNvSpPr txBox="1"/>
          <p:nvPr/>
        </p:nvSpPr>
        <p:spPr>
          <a:xfrm>
            <a:off x="2595335" y="3933749"/>
            <a:ext cx="39533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6350">
                  <a:noFill/>
                </a:ln>
                <a:solidFill>
                  <a:prstClr val="white"/>
                </a:solidFill>
                <a:effectLst/>
                <a:uLnTx/>
                <a:uFillTx/>
                <a:latin typeface="Segoe UI"/>
                <a:ea typeface="+mn-ea"/>
                <a:cs typeface="+mn-cs"/>
              </a:rPr>
              <a:t>Software &amp; System-Level</a:t>
            </a:r>
            <a:r>
              <a:rPr kumimoji="0" lang="en-US" sz="1800" b="0" i="0" u="none" strike="noStrike" kern="0" cap="none" spc="0" normalizeH="0" baseline="0" noProof="0" dirty="0">
                <a:ln w="6350">
                  <a:solidFill>
                    <a:prstClr val="white"/>
                  </a:solidFill>
                </a:ln>
                <a:gradFill>
                  <a:gsLst>
                    <a:gs pos="50000">
                      <a:prstClr val="white"/>
                    </a:gs>
                    <a:gs pos="0">
                      <a:prstClr val="black"/>
                    </a:gs>
                    <a:gs pos="100000">
                      <a:prstClr val="black"/>
                    </a:gs>
                  </a:gsLst>
                  <a:lin ang="5400000" scaled="1"/>
                </a:gradFill>
                <a:effectLst>
                  <a:outerShdw blurRad="38100" dist="38100" dir="2700000" algn="tl">
                    <a:srgbClr val="000000">
                      <a:alpha val="43137"/>
                    </a:srgbClr>
                  </a:outerShdw>
                </a:effectLst>
                <a:uLnTx/>
                <a:uFillTx/>
                <a:latin typeface="Segoe UI"/>
                <a:ea typeface="+mn-ea"/>
                <a:cs typeface="+mn-cs"/>
              </a:rPr>
              <a:t> </a:t>
            </a:r>
            <a:r>
              <a:rPr kumimoji="0" lang="en-US" sz="18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mn-ea"/>
                <a:cs typeface="+mn-cs"/>
              </a:rPr>
              <a:t>OPTIMIZED</a:t>
            </a:r>
          </a:p>
        </p:txBody>
      </p:sp>
    </p:spTree>
    <p:custDataLst>
      <p:tags r:id="rId1"/>
    </p:custDataLst>
    <p:extLst>
      <p:ext uri="{BB962C8B-B14F-4D97-AF65-F5344CB8AC3E}">
        <p14:creationId xmlns:p14="http://schemas.microsoft.com/office/powerpoint/2010/main" val="139886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1719876" y="1872821"/>
            <a:ext cx="5663505" cy="2281305"/>
          </a:xfrm>
          <a:prstGeom prst="ellipse">
            <a:avLst/>
          </a:prstGeom>
          <a:gradFill flip="none" rotWithShape="1">
            <a:gsLst>
              <a:gs pos="100000">
                <a:schemeClr val="tx2">
                  <a:lumMod val="60000"/>
                  <a:lumOff val="40000"/>
                  <a:alpha val="0"/>
                </a:schemeClr>
              </a:gs>
              <a:gs pos="0">
                <a:schemeClr val="tx2">
                  <a:lumMod val="60000"/>
                  <a:lumOff val="40000"/>
                  <a:alpha val="83000"/>
                </a:schemeClr>
              </a:gs>
            </a:gsLst>
            <a:path path="shape">
              <a:fillToRect l="50000" t="50000" r="50000" b="50000"/>
            </a:path>
            <a:tileRect/>
          </a:gradFill>
          <a:ln w="9525" cap="flat" cmpd="sng" algn="ctr">
            <a:noFill/>
            <a:prstDash val="solid"/>
            <a:round/>
            <a:headEnd type="none" w="med" len="med"/>
            <a:tailEnd type="none" w="med" len="med"/>
          </a:ln>
          <a:effectLst/>
        </p:spPr>
        <p:txBody>
          <a:bodyPr vert="horz" wrap="square" lIns="68529" tIns="34266" rIns="68529" bIns="34266" numCol="1" rtlCol="0" anchor="t" anchorCtr="1" compatLnSpc="1">
            <a:prstTxWarp prst="textNoShape">
              <a:avLst/>
            </a:prstTxWarp>
            <a:noAutofit/>
          </a:bodyPr>
          <a:lstStyle/>
          <a:p>
            <a:pPr marL="0" marR="0" lvl="0" indent="0" algn="ctr" defTabSz="685800" rtl="0" eaLnBrk="1" fontAlgn="base" latinLnBrk="0" hangingPunct="1">
              <a:lnSpc>
                <a:spcPct val="95000"/>
              </a:lnSpc>
              <a:spcBef>
                <a:spcPct val="30000"/>
              </a:spcBef>
              <a:spcAft>
                <a:spcPct val="0"/>
              </a:spcAft>
              <a:buClr>
                <a:prstClr val="black"/>
              </a:buClr>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5" name="Rectangle 4"/>
          <p:cNvSpPr/>
          <p:nvPr/>
        </p:nvSpPr>
        <p:spPr>
          <a:xfrm>
            <a:off x="176280"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4" name="Rectangle 33"/>
          <p:cNvSpPr/>
          <p:nvPr/>
        </p:nvSpPr>
        <p:spPr>
          <a:xfrm>
            <a:off x="1649108"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p:cNvSpPr/>
          <p:nvPr/>
        </p:nvSpPr>
        <p:spPr>
          <a:xfrm>
            <a:off x="3121937"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p:cNvSpPr/>
          <p:nvPr/>
        </p:nvSpPr>
        <p:spPr>
          <a:xfrm>
            <a:off x="4594765"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8" name="Rectangle 37"/>
          <p:cNvSpPr/>
          <p:nvPr/>
        </p:nvSpPr>
        <p:spPr>
          <a:xfrm>
            <a:off x="6067593"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9" name="Rectangle 38"/>
          <p:cNvSpPr/>
          <p:nvPr/>
        </p:nvSpPr>
        <p:spPr>
          <a:xfrm>
            <a:off x="7540420"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p:txBody>
          <a:bodyPr/>
          <a:lstStyle/>
          <a:p>
            <a:r>
              <a:rPr lang="en-US" sz="2700" b="1" spc="-38" dirty="0">
                <a:ln w="3175">
                  <a:noFill/>
                </a:ln>
                <a:gradFill>
                  <a:gsLst>
                    <a:gs pos="1250">
                      <a:srgbClr val="1A1A1A"/>
                    </a:gs>
                    <a:gs pos="100000">
                      <a:srgbClr val="1A1A1A"/>
                    </a:gs>
                  </a:gsLst>
                  <a:lin ang="5400000" scaled="0"/>
                </a:gradFill>
                <a:latin typeface="Segoe UI Semibold"/>
                <a:ea typeface="+mn-ea"/>
                <a:cs typeface="Segoe UI" pitchFamily="34" charset="0"/>
              </a:rPr>
              <a:t>Data-Centric Portfolio</a:t>
            </a:r>
          </a:p>
        </p:txBody>
      </p:sp>
      <p:sp>
        <p:nvSpPr>
          <p:cNvPr id="33" name="Rectangle 32"/>
          <p:cNvSpPr/>
          <p:nvPr/>
        </p:nvSpPr>
        <p:spPr>
          <a:xfrm>
            <a:off x="1649107" y="2030636"/>
            <a:ext cx="1440182"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OPTANE</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DC Persistent Memory</a:t>
            </a:r>
          </a:p>
        </p:txBody>
      </p:sp>
      <p:sp>
        <p:nvSpPr>
          <p:cNvPr id="40" name="Rectangle 39"/>
          <p:cNvSpPr/>
          <p:nvPr/>
        </p:nvSpPr>
        <p:spPr>
          <a:xfrm>
            <a:off x="191576" y="2030636"/>
            <a:ext cx="1424884"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ETHERNET</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800 SERIES</a:t>
            </a:r>
          </a:p>
        </p:txBody>
      </p:sp>
      <p:sp>
        <p:nvSpPr>
          <p:cNvPr id="45" name="Rectangle 44"/>
          <p:cNvSpPr/>
          <p:nvPr/>
        </p:nvSpPr>
        <p:spPr>
          <a:xfrm>
            <a:off x="6067591" y="2128609"/>
            <a:ext cx="1440182" cy="258532"/>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Xeon</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D-1600</a:t>
            </a:r>
          </a:p>
        </p:txBody>
      </p:sp>
      <p:sp>
        <p:nvSpPr>
          <p:cNvPr id="47" name="Rectangle 46"/>
          <p:cNvSpPr/>
          <p:nvPr/>
        </p:nvSpPr>
        <p:spPr>
          <a:xfrm>
            <a:off x="7540420" y="2128609"/>
            <a:ext cx="1440180" cy="258532"/>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AGILEX</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FPGA</a:t>
            </a:r>
          </a:p>
        </p:txBody>
      </p:sp>
      <p:sp>
        <p:nvSpPr>
          <p:cNvPr id="48" name="Rectangle 47"/>
          <p:cNvSpPr/>
          <p:nvPr/>
        </p:nvSpPr>
        <p:spPr>
          <a:xfrm>
            <a:off x="4594766" y="2043699"/>
            <a:ext cx="1440180"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2nd Generation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Xeon</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Scalable</a:t>
            </a:r>
          </a:p>
        </p:txBody>
      </p:sp>
      <p:pic>
        <p:nvPicPr>
          <p:cNvPr id="49" name="Picture 48">
            <a:extLst>
              <a:ext uri="{FF2B5EF4-FFF2-40B4-BE49-F238E27FC236}">
                <a16:creationId xmlns:a16="http://schemas.microsoft.com/office/drawing/2014/main" id="{24535E04-CA97-4746-8BA7-418A9D1886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7360" y="2741624"/>
            <a:ext cx="1306396" cy="996732"/>
          </a:xfrm>
          <a:prstGeom prst="rect">
            <a:avLst/>
          </a:prstGeom>
          <a:effectLst>
            <a:outerShdw blurRad="50800" dist="38100" dir="8100000" algn="tr" rotWithShape="0">
              <a:prstClr val="black">
                <a:alpha val="40000"/>
              </a:prstClr>
            </a:outerShdw>
          </a:effectLst>
        </p:spPr>
      </p:pic>
      <p:pic>
        <p:nvPicPr>
          <p:cNvPr id="50" name="Picture 49">
            <a:extLst>
              <a:ext uri="{FF2B5EF4-FFF2-40B4-BE49-F238E27FC236}">
                <a16:creationId xmlns:a16="http://schemas.microsoft.com/office/drawing/2014/main" id="{1EA5A85D-4838-43DE-B962-36CF04037D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20624" y="2881202"/>
            <a:ext cx="1306539" cy="808169"/>
          </a:xfrm>
          <a:prstGeom prst="rect">
            <a:avLst/>
          </a:prstGeom>
          <a:effectLst>
            <a:outerShdw blurRad="50800" dist="38100" dir="8100000" algn="tr" rotWithShape="0">
              <a:prstClr val="black">
                <a:alpha val="40000"/>
              </a:prstClr>
            </a:outerShdw>
          </a:effectLst>
        </p:spPr>
      </p:pic>
      <p:pic>
        <p:nvPicPr>
          <p:cNvPr id="51" name="Picture 5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5707" y="2678638"/>
            <a:ext cx="1078228" cy="809256"/>
          </a:xfrm>
          <a:prstGeom prst="rect">
            <a:avLst/>
          </a:prstGeom>
          <a:effectLst>
            <a:outerShdw blurRad="50800" dist="38100" dir="8100000" algn="tr" rotWithShape="0">
              <a:prstClr val="black">
                <a:alpha val="40000"/>
              </a:prstClr>
            </a:outerShdw>
          </a:effectLst>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71955" y="2689035"/>
            <a:ext cx="685800" cy="923357"/>
          </a:xfrm>
          <a:prstGeom prst="rect">
            <a:avLst/>
          </a:prstGeom>
          <a:effectLst>
            <a:outerShdw blurRad="50800" dist="38100" dir="8100000" algn="tr" rotWithShape="0">
              <a:prstClr val="black">
                <a:alpha val="40000"/>
              </a:prstClr>
            </a:outerShdw>
          </a:effectLst>
        </p:spPr>
      </p:pic>
      <p:sp>
        <p:nvSpPr>
          <p:cNvPr id="9" name="Rectangle 8"/>
          <p:cNvSpPr/>
          <p:nvPr/>
        </p:nvSpPr>
        <p:spPr>
          <a:xfrm>
            <a:off x="176281" y="1494758"/>
            <a:ext cx="1440179" cy="26315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b"/>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600" b="0" i="0" u="none" strike="noStrike" kern="1200" cap="all" spc="0" normalizeH="0" baseline="0" noProof="0" dirty="0">
                <a:ln>
                  <a:noFill/>
                </a:ln>
                <a:solidFill>
                  <a:prstClr val="white"/>
                </a:solidFill>
                <a:effectLst/>
                <a:uLnTx/>
                <a:uFillTx/>
                <a:latin typeface="Segoe UI"/>
                <a:ea typeface="+mn-ea"/>
                <a:cs typeface="+mn-cs"/>
              </a:rPr>
              <a:t>Move </a:t>
            </a:r>
            <a:r>
              <a:rPr kumimoji="0" lang="en-US" sz="16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Faster</a:t>
            </a:r>
          </a:p>
        </p:txBody>
      </p:sp>
      <p:sp>
        <p:nvSpPr>
          <p:cNvPr id="57" name="Rectangle 56"/>
          <p:cNvSpPr/>
          <p:nvPr/>
        </p:nvSpPr>
        <p:spPr>
          <a:xfrm>
            <a:off x="1649106" y="1494758"/>
            <a:ext cx="2911651" cy="26315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b"/>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600" b="0" i="0" u="none" strike="noStrike" kern="1200" cap="all" spc="0" normalizeH="0" baseline="0" noProof="0" dirty="0">
                <a:ln>
                  <a:noFill/>
                </a:ln>
                <a:solidFill>
                  <a:prstClr val="white"/>
                </a:solidFill>
                <a:effectLst/>
                <a:uLnTx/>
                <a:uFillTx/>
                <a:latin typeface="Segoe UI"/>
                <a:ea typeface="+mn-ea"/>
                <a:cs typeface="+mn-cs"/>
              </a:rPr>
              <a:t>Store </a:t>
            </a:r>
            <a:r>
              <a:rPr kumimoji="0" lang="en-US" sz="16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More</a:t>
            </a:r>
          </a:p>
        </p:txBody>
      </p:sp>
      <p:sp>
        <p:nvSpPr>
          <p:cNvPr id="58" name="Rectangle 57"/>
          <p:cNvSpPr/>
          <p:nvPr/>
        </p:nvSpPr>
        <p:spPr>
          <a:xfrm>
            <a:off x="4593403" y="1494758"/>
            <a:ext cx="4387197" cy="26092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b"/>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600" b="0" i="0" u="none" strike="noStrike" kern="1200" cap="all" spc="0" normalizeH="0" baseline="0" noProof="0" dirty="0">
                <a:ln>
                  <a:noFill/>
                </a:ln>
                <a:solidFill>
                  <a:prstClr val="white"/>
                </a:solidFill>
                <a:effectLst/>
                <a:uLnTx/>
                <a:uFillTx/>
                <a:latin typeface="Segoe UI"/>
                <a:ea typeface="+mn-ea"/>
                <a:cs typeface="+mn-cs"/>
              </a:rPr>
              <a:t>Process </a:t>
            </a:r>
            <a:r>
              <a:rPr kumimoji="0" lang="en-US" sz="16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Everything</a:t>
            </a:r>
          </a:p>
        </p:txBody>
      </p:sp>
      <p:pic>
        <p:nvPicPr>
          <p:cNvPr id="27" name="Picture 26">
            <a:extLst>
              <a:ext uri="{FF2B5EF4-FFF2-40B4-BE49-F238E27FC236}">
                <a16:creationId xmlns:a16="http://schemas.microsoft.com/office/drawing/2014/main" id="{50BDFEB3-3F3F-4F48-9C77-B2C5661E2F1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87009" y="2865390"/>
            <a:ext cx="747002" cy="747002"/>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03594" y="2865390"/>
            <a:ext cx="747002" cy="747002"/>
          </a:xfrm>
          <a:prstGeom prst="rect">
            <a:avLst/>
          </a:prstGeom>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4683" y="4357425"/>
            <a:ext cx="951749" cy="535359"/>
          </a:xfrm>
          <a:prstGeom prst="rect">
            <a:avLst/>
          </a:prstGeom>
          <a:effectLst>
            <a:outerShdw blurRad="50800" dist="38100" dir="5400000" algn="t" rotWithShape="0">
              <a:schemeClr val="tx1"/>
            </a:outerShdw>
          </a:effectLst>
        </p:spPr>
      </p:pic>
      <p:sp>
        <p:nvSpPr>
          <p:cNvPr id="32" name="Rectangle 31"/>
          <p:cNvSpPr/>
          <p:nvPr/>
        </p:nvSpPr>
        <p:spPr>
          <a:xfrm>
            <a:off x="3154582" y="3672782"/>
            <a:ext cx="1440182" cy="258532"/>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QLC 3D NAND SSD</a:t>
            </a:r>
          </a:p>
        </p:txBody>
      </p:sp>
      <p:pic>
        <p:nvPicPr>
          <p:cNvPr id="35" name="Picture 3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027826" y="3795777"/>
            <a:ext cx="1693693" cy="471975"/>
          </a:xfrm>
          <a:prstGeom prst="rect">
            <a:avLst/>
          </a:prstGeom>
          <a:effectLst/>
        </p:spPr>
      </p:pic>
      <p:sp>
        <p:nvSpPr>
          <p:cNvPr id="41" name="Rectangle 40"/>
          <p:cNvSpPr/>
          <p:nvPr/>
        </p:nvSpPr>
        <p:spPr>
          <a:xfrm>
            <a:off x="3120575" y="2043699"/>
            <a:ext cx="1440182"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DUAL Port</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OPTANE</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DC SSD</a:t>
            </a:r>
          </a:p>
        </p:txBody>
      </p:sp>
    </p:spTree>
    <p:custDataLst>
      <p:tags r:id="rId1"/>
    </p:custDataLst>
    <p:extLst>
      <p:ext uri="{BB962C8B-B14F-4D97-AF65-F5344CB8AC3E}">
        <p14:creationId xmlns:p14="http://schemas.microsoft.com/office/powerpoint/2010/main" val="133317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536293-9E51-4FBF-BF0F-34A137B94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37" y="304989"/>
            <a:ext cx="8056762" cy="4254131"/>
          </a:xfrm>
          <a:prstGeom prst="rect">
            <a:avLst/>
          </a:prstGeom>
        </p:spPr>
      </p:pic>
    </p:spTree>
    <p:extLst>
      <p:ext uri="{BB962C8B-B14F-4D97-AF65-F5344CB8AC3E}">
        <p14:creationId xmlns:p14="http://schemas.microsoft.com/office/powerpoint/2010/main" val="725726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3690FC-CA65-4831-8E49-5865F9728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87" y="197867"/>
            <a:ext cx="8311722" cy="4369650"/>
          </a:xfrm>
          <a:prstGeom prst="rect">
            <a:avLst/>
          </a:prstGeom>
        </p:spPr>
      </p:pic>
    </p:spTree>
    <p:extLst>
      <p:ext uri="{BB962C8B-B14F-4D97-AF65-F5344CB8AC3E}">
        <p14:creationId xmlns:p14="http://schemas.microsoft.com/office/powerpoint/2010/main" val="1153771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D0983E-63C0-46CE-AB99-B5F16BA40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75" y="167425"/>
            <a:ext cx="7675808" cy="4456090"/>
          </a:xfrm>
          <a:prstGeom prst="rect">
            <a:avLst/>
          </a:prstGeom>
        </p:spPr>
      </p:pic>
    </p:spTree>
    <p:extLst>
      <p:ext uri="{BB962C8B-B14F-4D97-AF65-F5344CB8AC3E}">
        <p14:creationId xmlns:p14="http://schemas.microsoft.com/office/powerpoint/2010/main" val="230876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Transforming the Memory Storage Hierarchy</a:t>
            </a:r>
          </a:p>
        </p:txBody>
      </p:sp>
      <p:sp>
        <p:nvSpPr>
          <p:cNvPr id="29" name="Rounded Rectangle 28"/>
          <p:cNvSpPr/>
          <p:nvPr/>
        </p:nvSpPr>
        <p:spPr>
          <a:xfrm>
            <a:off x="1553355" y="2473324"/>
            <a:ext cx="6037290" cy="2207931"/>
          </a:xfrm>
          <a:prstGeom prst="roundRect">
            <a:avLst>
              <a:gd name="adj" fmla="val 0"/>
            </a:avLst>
          </a:prstGeom>
          <a:gradFill rotWithShape="1">
            <a:gsLst>
              <a:gs pos="0">
                <a:srgbClr val="0070C0"/>
              </a:gs>
              <a:gs pos="100000">
                <a:srgbClr val="003C71">
                  <a:alpha val="0"/>
                </a:srgbClr>
              </a:gs>
            </a:gsLst>
            <a:lin ang="0" scaled="0"/>
          </a:gradFill>
          <a:ln w="9525" cap="flat" cmpd="sng" algn="ctr">
            <a:gradFill flip="none" rotWithShape="1">
              <a:gsLst>
                <a:gs pos="0">
                  <a:srgbClr val="003C71">
                    <a:lumMod val="60000"/>
                    <a:lumOff val="40000"/>
                  </a:srgbClr>
                </a:gs>
                <a:gs pos="100000">
                  <a:srgbClr val="003C71">
                    <a:lumMod val="60000"/>
                    <a:lumOff val="40000"/>
                    <a:alpha val="0"/>
                  </a:srgbClr>
                </a:gs>
              </a:gsLst>
              <a:lin ang="0" scaled="1"/>
              <a:tileRect/>
            </a:gradFill>
            <a:prstDash val="solid"/>
          </a:ln>
          <a:effectLst/>
        </p:spPr>
        <p:txBody>
          <a:bodyPr lIns="137160" tIns="0" rIns="0" bIns="137160" rtlCol="0" anchor="ct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Storage</a:t>
            </a:r>
          </a:p>
        </p:txBody>
      </p:sp>
      <p:sp>
        <p:nvSpPr>
          <p:cNvPr id="30" name="Round Same Side Corner Rectangle 29"/>
          <p:cNvSpPr/>
          <p:nvPr/>
        </p:nvSpPr>
        <p:spPr>
          <a:xfrm>
            <a:off x="1553355" y="1327541"/>
            <a:ext cx="6037290" cy="646629"/>
          </a:xfrm>
          <a:prstGeom prst="round2SameRect">
            <a:avLst>
              <a:gd name="adj1" fmla="val 0"/>
              <a:gd name="adj2" fmla="val 0"/>
            </a:avLst>
          </a:prstGeom>
          <a:gradFill rotWithShape="1">
            <a:gsLst>
              <a:gs pos="0">
                <a:srgbClr val="0070C0"/>
              </a:gs>
              <a:gs pos="100000">
                <a:srgbClr val="003C71">
                  <a:alpha val="0"/>
                </a:srgbClr>
              </a:gs>
            </a:gsLst>
            <a:lin ang="0" scaled="0"/>
          </a:gradFill>
          <a:ln w="9525" cap="flat" cmpd="sng" algn="ctr">
            <a:gradFill flip="none" rotWithShape="1">
              <a:gsLst>
                <a:gs pos="0">
                  <a:srgbClr val="003C71">
                    <a:lumMod val="60000"/>
                    <a:lumOff val="40000"/>
                  </a:srgbClr>
                </a:gs>
                <a:gs pos="100000">
                  <a:srgbClr val="003C71">
                    <a:lumMod val="60000"/>
                    <a:lumOff val="40000"/>
                    <a:alpha val="0"/>
                  </a:srgbClr>
                </a:gs>
              </a:gsLst>
              <a:lin ang="0" scaled="1"/>
              <a:tileRect/>
            </a:gradFill>
            <a:prstDash val="solid"/>
          </a:ln>
          <a:effectLst/>
        </p:spPr>
        <p:txBody>
          <a:bodyPr lIns="137160" tIns="68580" rIns="0" bIns="68580" rtlCol="0" anchor="ct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Memory</a:t>
            </a:r>
          </a:p>
        </p:txBody>
      </p:sp>
      <p:sp>
        <p:nvSpPr>
          <p:cNvPr id="32" name="Round Same Side Corner Rectangle 31"/>
          <p:cNvSpPr/>
          <p:nvPr/>
        </p:nvSpPr>
        <p:spPr>
          <a:xfrm>
            <a:off x="1553355" y="2020732"/>
            <a:ext cx="6037290" cy="406030"/>
          </a:xfrm>
          <a:prstGeom prst="round2SameRect">
            <a:avLst>
              <a:gd name="adj1" fmla="val 0"/>
              <a:gd name="adj2" fmla="val 0"/>
            </a:avLst>
          </a:prstGeom>
          <a:gradFill rotWithShape="1">
            <a:gsLst>
              <a:gs pos="0">
                <a:srgbClr val="0070C0"/>
              </a:gs>
              <a:gs pos="100000">
                <a:srgbClr val="003C71">
                  <a:alpha val="0"/>
                </a:srgbClr>
              </a:gs>
            </a:gsLst>
            <a:lin ang="0" scaled="0"/>
          </a:gradFill>
          <a:ln w="9525" cap="flat" cmpd="sng" algn="ctr">
            <a:gradFill flip="none" rotWithShape="1">
              <a:gsLst>
                <a:gs pos="0">
                  <a:srgbClr val="003C71">
                    <a:lumMod val="60000"/>
                    <a:lumOff val="40000"/>
                  </a:srgbClr>
                </a:gs>
                <a:gs pos="100000">
                  <a:srgbClr val="003C71">
                    <a:lumMod val="60000"/>
                    <a:lumOff val="40000"/>
                    <a:alpha val="0"/>
                  </a:srgbClr>
                </a:gs>
              </a:gsLst>
              <a:lin ang="0" scaled="1"/>
              <a:tileRect/>
            </a:gradFill>
            <a:prstDash val="solid"/>
          </a:ln>
          <a:effectLst/>
        </p:spPr>
        <p:txBody>
          <a:bodyPr lIns="137160" tIns="0" rIns="0" bIns="0" rtlCol="0" anchor="ct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Persistent</a:t>
            </a:r>
          </a:p>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Memory</a:t>
            </a:r>
          </a:p>
        </p:txBody>
      </p:sp>
      <p:sp>
        <p:nvSpPr>
          <p:cNvPr id="34" name="TextBox 33"/>
          <p:cNvSpPr txBox="1"/>
          <p:nvPr/>
        </p:nvSpPr>
        <p:spPr>
          <a:xfrm>
            <a:off x="3114480" y="2102637"/>
            <a:ext cx="1530227" cy="231602"/>
          </a:xfrm>
          <a:prstGeom prst="rect">
            <a:avLst/>
          </a:prstGeom>
          <a:noFill/>
        </p:spPr>
        <p:txBody>
          <a:bodyPr vert="horz" wrap="none" lIns="0" tIns="0" rIns="0" bIns="0" rtlCol="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050" b="0" i="0" u="none" strike="noStrike" kern="1200" cap="all" spc="98" normalizeH="0" baseline="0" noProof="0" dirty="0">
                <a:ln>
                  <a:noFill/>
                </a:ln>
                <a:solidFill>
                  <a:srgbClr val="FFFFFF"/>
                </a:solidFill>
                <a:effectLst/>
                <a:uLnTx/>
                <a:uFillTx/>
                <a:latin typeface="Segoe UI"/>
                <a:ea typeface="+mn-ea"/>
                <a:cs typeface="+mn-cs"/>
              </a:rPr>
              <a:t>Improving</a:t>
            </a:r>
            <a:endParaRPr kumimoji="0" lang="en-US" sz="1500" b="0" i="0" u="none" strike="noStrike" kern="1200" cap="all" spc="98" normalizeH="0" baseline="0" noProof="0" dirty="0">
              <a:ln>
                <a:noFill/>
              </a:ln>
              <a:solidFill>
                <a:srgbClr val="FFFFFF"/>
              </a:solidFill>
              <a:effectLst/>
              <a:uLnTx/>
              <a:uFillTx/>
              <a:latin typeface="Segoe UI"/>
              <a:ea typeface="+mn-ea"/>
              <a:cs typeface="+mn-cs"/>
            </a:endParaRP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100" b="1" i="0" u="none" strike="noStrike" kern="1200" cap="all" spc="98" normalizeH="0" baseline="0" noProof="0" dirty="0">
                <a:ln>
                  <a:noFill/>
                </a:ln>
                <a:solidFill>
                  <a:srgbClr val="C00000"/>
                </a:solidFill>
                <a:effectLst/>
                <a:uLnTx/>
                <a:uFillTx/>
                <a:latin typeface="Segoe UI"/>
                <a:ea typeface="+mn-ea"/>
                <a:cs typeface="+mn-cs"/>
              </a:rPr>
              <a:t>memory capacity</a:t>
            </a:r>
          </a:p>
        </p:txBody>
      </p:sp>
      <p:sp>
        <p:nvSpPr>
          <p:cNvPr id="35" name="Trapezoid 34"/>
          <p:cNvSpPr/>
          <p:nvPr/>
        </p:nvSpPr>
        <p:spPr>
          <a:xfrm>
            <a:off x="4657104" y="2067295"/>
            <a:ext cx="1196668" cy="334709"/>
          </a:xfrm>
          <a:prstGeom prst="trapezoid">
            <a:avLst>
              <a:gd name="adj" fmla="val 61585"/>
            </a:avLst>
          </a:prstGeom>
          <a:gradFill>
            <a:gsLst>
              <a:gs pos="0">
                <a:srgbClr val="FC4C02"/>
              </a:gs>
              <a:gs pos="100000">
                <a:srgbClr val="FC4C02">
                  <a:lumMod val="75000"/>
                </a:srgbClr>
              </a:gs>
            </a:gsLst>
            <a:lin ang="16200000" scaled="1"/>
          </a:gradFill>
          <a:ln w="19050" cap="flat" cmpd="sng" algn="ctr">
            <a:solidFill>
              <a:sysClr val="window" lastClr="FFFFFF"/>
            </a:solidFill>
            <a:prstDash val="sysDash"/>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a typeface="+mn-ea"/>
              <a:cs typeface="+mn-cs"/>
            </a:endParaRPr>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5431" y="2159794"/>
            <a:ext cx="856808" cy="166384"/>
          </a:xfrm>
          <a:prstGeom prst="rect">
            <a:avLst/>
          </a:prstGeom>
        </p:spPr>
      </p:pic>
      <p:sp>
        <p:nvSpPr>
          <p:cNvPr id="37" name="Right Arrow 36"/>
          <p:cNvSpPr/>
          <p:nvPr/>
        </p:nvSpPr>
        <p:spPr bwMode="auto">
          <a:xfrm>
            <a:off x="4390708" y="2045313"/>
            <a:ext cx="337322" cy="363474"/>
          </a:xfrm>
          <a:prstGeom prst="rightArrow">
            <a:avLst>
              <a:gd name="adj1" fmla="val 66771"/>
              <a:gd name="adj2" fmla="val 50000"/>
            </a:avLst>
          </a:prstGeom>
          <a:gradFill flip="none" rotWithShape="1">
            <a:gsLst>
              <a:gs pos="100000">
                <a:sysClr val="window" lastClr="FFFFFF"/>
              </a:gs>
              <a:gs pos="0">
                <a:sysClr val="window" lastClr="FFFFFF">
                  <a:alpha val="0"/>
                </a:sysClr>
              </a:gs>
            </a:gsLst>
            <a:lin ang="0" scaled="1"/>
            <a:tileRect/>
          </a:gra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white"/>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38" name="Isosceles Triangle 37"/>
          <p:cNvSpPr/>
          <p:nvPr/>
        </p:nvSpPr>
        <p:spPr>
          <a:xfrm>
            <a:off x="4895992" y="1327541"/>
            <a:ext cx="718892" cy="655871"/>
          </a:xfrm>
          <a:prstGeom prst="triangle">
            <a:avLst/>
          </a:prstGeom>
          <a:solidFill>
            <a:srgbClr val="FC4C02">
              <a:lumMod val="75000"/>
            </a:srgbClr>
          </a:solidFill>
          <a:ln w="25400" cap="flat" cmpd="sng" algn="ctr">
            <a:noFill/>
            <a:prstDash val="solid"/>
          </a:ln>
          <a:effectLst>
            <a:outerShdw blurRad="57785" dist="33020" dir="3180000" algn="ctr">
              <a:srgbClr val="000000">
                <a:alpha val="30000"/>
              </a:srgbClr>
            </a:outerShdw>
          </a:effectLst>
        </p:spPr>
        <p:txBody>
          <a:bodyPr wrap="none" lIns="0" t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a:ea typeface="+mn-ea"/>
                <a:cs typeface="+mn-cs"/>
              </a:rPr>
              <a:t>DRAM</a:t>
            </a:r>
            <a:endParaRPr kumimoji="0" lang="en-US" sz="788" b="1"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0" cap="small" spc="0" normalizeH="0" baseline="0" noProof="0" dirty="0">
                <a:ln>
                  <a:noFill/>
                </a:ln>
                <a:solidFill>
                  <a:prstClr val="white"/>
                </a:solidFill>
                <a:effectLst/>
                <a:uLnTx/>
                <a:uFillTx/>
                <a:latin typeface="Segoe UI"/>
                <a:ea typeface="+mn-ea"/>
                <a:cs typeface="+mn-cs"/>
              </a:rPr>
              <a:t>hot tier</a:t>
            </a:r>
          </a:p>
        </p:txBody>
      </p:sp>
      <p:sp>
        <p:nvSpPr>
          <p:cNvPr id="39" name="Trapezoid 38"/>
          <p:cNvSpPr/>
          <p:nvPr/>
        </p:nvSpPr>
        <p:spPr>
          <a:xfrm>
            <a:off x="3292746" y="4210479"/>
            <a:ext cx="3925384" cy="461594"/>
          </a:xfrm>
          <a:prstGeom prst="trapezoid">
            <a:avLst>
              <a:gd name="adj" fmla="val 68234"/>
            </a:avLst>
          </a:prstGeom>
          <a:gradFill flip="none" rotWithShape="1">
            <a:gsLst>
              <a:gs pos="24000">
                <a:srgbClr val="0071C5"/>
              </a:gs>
              <a:gs pos="100000">
                <a:srgbClr val="0071C5">
                  <a:lumMod val="60000"/>
                  <a:lumOff val="40000"/>
                </a:srgbClr>
              </a:gs>
            </a:gsLst>
            <a:lin ang="16200000" scaled="1"/>
            <a:tileRect/>
          </a:gradFill>
          <a:ln w="25400" cap="flat" cmpd="sng" algn="ctr">
            <a:noFill/>
            <a:prstDash val="solid"/>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Segoe UI"/>
                <a:ea typeface="+mn-ea"/>
                <a:cs typeface="+mn-cs"/>
              </a:rPr>
              <a:t>HDD / TAPE</a:t>
            </a:r>
          </a:p>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200" b="0" i="0" u="none" strike="noStrike" kern="0" cap="small" spc="0" normalizeH="0" baseline="0" noProof="0" dirty="0">
                <a:ln>
                  <a:noFill/>
                </a:ln>
                <a:solidFill>
                  <a:prstClr val="white"/>
                </a:solidFill>
                <a:effectLst/>
                <a:uLnTx/>
                <a:uFillTx/>
                <a:latin typeface="Segoe UI"/>
                <a:ea typeface="+mn-ea"/>
                <a:cs typeface="+mn-cs"/>
              </a:rPr>
              <a:t>cold tier</a:t>
            </a:r>
          </a:p>
        </p:txBody>
      </p:sp>
      <p:sp>
        <p:nvSpPr>
          <p:cNvPr id="40" name="Trapezoid 39"/>
          <p:cNvSpPr/>
          <p:nvPr/>
        </p:nvSpPr>
        <p:spPr>
          <a:xfrm>
            <a:off x="4023475" y="2982174"/>
            <a:ext cx="2463926" cy="558010"/>
          </a:xfrm>
          <a:prstGeom prst="trapezoid">
            <a:avLst>
              <a:gd name="adj" fmla="val 61585"/>
            </a:avLst>
          </a:prstGeom>
          <a:gradFill flip="none" rotWithShape="1">
            <a:gsLst>
              <a:gs pos="0">
                <a:srgbClr val="F3D54E"/>
              </a:gs>
              <a:gs pos="87000">
                <a:srgbClr val="FFA300"/>
              </a:gs>
            </a:gsLst>
            <a:lin ang="16200000" scaled="1"/>
            <a:tileRect/>
          </a:gradFill>
          <a:ln w="25400" cap="flat" cmpd="sng" algn="ctr">
            <a:noFill/>
            <a:prstDash val="solid"/>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Segoe UI"/>
                <a:ea typeface="+mn-ea"/>
                <a:cs typeface="+mn-cs"/>
              </a:rPr>
              <a:t>SSD</a:t>
            </a:r>
          </a:p>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200" b="0" i="0" u="none" strike="noStrike" kern="0" cap="small" spc="0" normalizeH="0" baseline="0" noProof="0" dirty="0">
                <a:ln>
                  <a:noFill/>
                </a:ln>
                <a:solidFill>
                  <a:prstClr val="white"/>
                </a:solidFill>
                <a:effectLst/>
                <a:uLnTx/>
                <a:uFillTx/>
                <a:latin typeface="Segoe UI"/>
                <a:ea typeface="+mn-ea"/>
                <a:cs typeface="+mn-cs"/>
              </a:rPr>
              <a:t>warm tier</a:t>
            </a:r>
          </a:p>
        </p:txBody>
      </p:sp>
      <p:sp>
        <p:nvSpPr>
          <p:cNvPr id="42" name="Trapezoid 41"/>
          <p:cNvSpPr/>
          <p:nvPr/>
        </p:nvSpPr>
        <p:spPr>
          <a:xfrm>
            <a:off x="3662341" y="3624065"/>
            <a:ext cx="3186191" cy="502530"/>
          </a:xfrm>
          <a:prstGeom prst="trapezoid">
            <a:avLst>
              <a:gd name="adj" fmla="val 61585"/>
            </a:avLst>
          </a:prstGeom>
          <a:gradFill flip="none" rotWithShape="1">
            <a:gsLst>
              <a:gs pos="0">
                <a:srgbClr val="0071C5">
                  <a:lumMod val="60000"/>
                  <a:lumOff val="40000"/>
                </a:srgbClr>
              </a:gs>
              <a:gs pos="100000">
                <a:srgbClr val="F3D54E"/>
              </a:gs>
            </a:gsLst>
            <a:lin ang="16200000" scaled="1"/>
            <a:tileRect/>
          </a:gradFill>
          <a:ln w="19050" cap="flat" cmpd="sng" algn="ctr">
            <a:solidFill>
              <a:sysClr val="window" lastClr="FFFFFF"/>
            </a:solidFill>
            <a:prstDash val="sysDash"/>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p:cNvSpPr txBox="1"/>
          <p:nvPr/>
        </p:nvSpPr>
        <p:spPr>
          <a:xfrm>
            <a:off x="2154860" y="3734527"/>
            <a:ext cx="1465393" cy="242374"/>
          </a:xfrm>
          <a:prstGeom prst="rect">
            <a:avLst/>
          </a:prstGeom>
          <a:noFill/>
        </p:spPr>
        <p:txBody>
          <a:bodyPr vert="horz" wrap="square" lIns="0" tIns="0" rIns="0" bIns="0" rtlCol="0">
            <a:spAutoFit/>
          </a:bodyPr>
          <a:lstStyle>
            <a:defPPr>
              <a:defRPr lang="en-US"/>
            </a:defPPr>
            <a:lvl1pPr algn="ctr">
              <a:lnSpc>
                <a:spcPct val="75000"/>
              </a:lnSpc>
              <a:defRPr sz="2800">
                <a:latin typeface="+mj-lt"/>
              </a:defRPr>
            </a:lvl1p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050" b="0" i="0" u="none" strike="noStrike" kern="1200" cap="all" spc="98" normalizeH="0" baseline="0" noProof="0" dirty="0">
                <a:ln>
                  <a:noFill/>
                </a:ln>
                <a:solidFill>
                  <a:srgbClr val="FFFFFF"/>
                </a:solidFill>
                <a:effectLst/>
                <a:uLnTx/>
                <a:uFillTx/>
                <a:latin typeface="Intel Clear" panose="020B0604020203020204" pitchFamily="34" charset="0"/>
                <a:ea typeface="+mn-ea"/>
                <a:cs typeface="+mn-cs"/>
              </a:rPr>
              <a:t>Delivering</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mn-cs"/>
              </a:rPr>
              <a:t>EFFICIENT STORAGE</a:t>
            </a:r>
          </a:p>
        </p:txBody>
      </p:sp>
      <p:sp>
        <p:nvSpPr>
          <p:cNvPr id="44" name="Right Arrow 43"/>
          <p:cNvSpPr/>
          <p:nvPr/>
        </p:nvSpPr>
        <p:spPr bwMode="auto">
          <a:xfrm>
            <a:off x="3389885" y="3694368"/>
            <a:ext cx="337322" cy="363474"/>
          </a:xfrm>
          <a:prstGeom prst="rightArrow">
            <a:avLst>
              <a:gd name="adj1" fmla="val 66771"/>
              <a:gd name="adj2" fmla="val 50000"/>
            </a:avLst>
          </a:prstGeom>
          <a:gradFill flip="none" rotWithShape="1">
            <a:gsLst>
              <a:gs pos="100000">
                <a:sysClr val="window" lastClr="FFFFFF"/>
              </a:gs>
              <a:gs pos="0">
                <a:sysClr val="window" lastClr="FFFFFF">
                  <a:alpha val="0"/>
                </a:sysClr>
              </a:gs>
            </a:gsLst>
            <a:lin ang="0" scaled="1"/>
            <a:tileRect/>
          </a:gra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white"/>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45" name="TextBox 44"/>
          <p:cNvSpPr txBox="1"/>
          <p:nvPr/>
        </p:nvSpPr>
        <p:spPr>
          <a:xfrm>
            <a:off x="4352145" y="3767608"/>
            <a:ext cx="1803379" cy="215444"/>
          </a:xfrm>
          <a:prstGeom prst="rect">
            <a:avLst/>
          </a:prstGeom>
          <a:noFill/>
        </p:spPr>
        <p:txBody>
          <a:bodyPr vert="horz"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Intel® 3D NAND SSD</a:t>
            </a:r>
          </a:p>
        </p:txBody>
      </p:sp>
      <p:sp>
        <p:nvSpPr>
          <p:cNvPr id="49" name="TextBox 48"/>
          <p:cNvSpPr txBox="1"/>
          <p:nvPr/>
        </p:nvSpPr>
        <p:spPr>
          <a:xfrm>
            <a:off x="2843448" y="2543464"/>
            <a:ext cx="1460336" cy="242374"/>
          </a:xfrm>
          <a:prstGeom prst="rect">
            <a:avLst/>
          </a:prstGeom>
          <a:noFill/>
        </p:spPr>
        <p:txBody>
          <a:bodyPr vert="horz" wrap="none" lIns="0" tIns="0" rIns="0" bIns="0" rtlCol="0">
            <a:spAutoFit/>
          </a:bodyPr>
          <a:lstStyle>
            <a:defPPr>
              <a:defRPr lang="en-US"/>
            </a:defPPr>
            <a:lvl1pPr algn="ctr">
              <a:lnSpc>
                <a:spcPct val="75000"/>
              </a:lnSpc>
              <a:defRPr sz="2800">
                <a:latin typeface="+mj-lt"/>
              </a:defRPr>
            </a:lvl1p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050" b="0" i="0" u="none" strike="noStrike" kern="1200" cap="all" spc="98" normalizeH="0" baseline="0" noProof="0" dirty="0">
                <a:ln>
                  <a:noFill/>
                </a:ln>
                <a:solidFill>
                  <a:srgbClr val="FFFFFF"/>
                </a:solidFill>
                <a:effectLst/>
                <a:uLnTx/>
                <a:uFillTx/>
                <a:latin typeface="Intel Clear" panose="020B0604020203020204" pitchFamily="34" charset="0"/>
                <a:ea typeface="+mn-ea"/>
                <a:cs typeface="+mn-cs"/>
              </a:rPr>
              <a:t>Improving</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C20E"/>
                </a:solidFill>
                <a:effectLst/>
                <a:uLnTx/>
                <a:uFillTx/>
                <a:latin typeface="Segoe UI"/>
                <a:ea typeface="+mn-ea"/>
                <a:cs typeface="+mn-cs"/>
              </a:rPr>
              <a:t>SSD PERFORMANCE</a:t>
            </a:r>
          </a:p>
        </p:txBody>
      </p:sp>
      <p:sp>
        <p:nvSpPr>
          <p:cNvPr id="50" name="Right Arrow 49"/>
          <p:cNvSpPr/>
          <p:nvPr/>
        </p:nvSpPr>
        <p:spPr bwMode="auto">
          <a:xfrm>
            <a:off x="4059405" y="2493016"/>
            <a:ext cx="337322" cy="363474"/>
          </a:xfrm>
          <a:prstGeom prst="rightArrow">
            <a:avLst>
              <a:gd name="adj1" fmla="val 66771"/>
              <a:gd name="adj2" fmla="val 50000"/>
            </a:avLst>
          </a:prstGeom>
          <a:gradFill flip="none" rotWithShape="1">
            <a:gsLst>
              <a:gs pos="100000">
                <a:sysClr val="window" lastClr="FFFFFF"/>
              </a:gs>
              <a:gs pos="0">
                <a:sysClr val="window" lastClr="FFFFFF">
                  <a:alpha val="0"/>
                </a:sysClr>
              </a:gs>
            </a:gsLst>
            <a:lin ang="0" scaled="1"/>
            <a:tileRect/>
          </a:gra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white"/>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51" name="Trapezoid 50"/>
          <p:cNvSpPr/>
          <p:nvPr/>
        </p:nvSpPr>
        <p:spPr>
          <a:xfrm>
            <a:off x="4393079" y="2485885"/>
            <a:ext cx="1724717" cy="412406"/>
          </a:xfrm>
          <a:prstGeom prst="trapezoid">
            <a:avLst>
              <a:gd name="adj" fmla="val 61585"/>
            </a:avLst>
          </a:prstGeom>
          <a:gradFill>
            <a:gsLst>
              <a:gs pos="28000">
                <a:srgbClr val="FFA300"/>
              </a:gs>
              <a:gs pos="100000">
                <a:srgbClr val="FC4C02"/>
              </a:gs>
            </a:gsLst>
            <a:lin ang="16200000" scaled="1"/>
          </a:gradFill>
          <a:ln w="19050" cap="flat" cmpd="sng" algn="ctr">
            <a:solidFill>
              <a:sysClr val="window" lastClr="FFFFFF"/>
            </a:solidFill>
            <a:prstDash val="sysDash"/>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a typeface="+mn-ea"/>
              <a:cs typeface="+mn-cs"/>
            </a:endParaRPr>
          </a:p>
        </p:txBody>
      </p:sp>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7104" y="2594633"/>
            <a:ext cx="1198780" cy="232368"/>
          </a:xfrm>
          <a:prstGeom prst="rect">
            <a:avLst/>
          </a:prstGeom>
        </p:spPr>
      </p:pic>
    </p:spTree>
    <p:custDataLst>
      <p:tags r:id="rId1"/>
    </p:custDataLst>
    <p:extLst>
      <p:ext uri="{BB962C8B-B14F-4D97-AF65-F5344CB8AC3E}">
        <p14:creationId xmlns:p14="http://schemas.microsoft.com/office/powerpoint/2010/main" val="25741203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e29d6855-4984-4cac-ade1-174248fa27f4"/>
</p:tagLst>
</file>

<file path=ppt/tags/tag10.xml><?xml version="1.0" encoding="utf-8"?>
<p:tagLst xmlns:a="http://schemas.openxmlformats.org/drawingml/2006/main" xmlns:r="http://schemas.openxmlformats.org/officeDocument/2006/relationships" xmlns:p="http://schemas.openxmlformats.org/presentationml/2006/main">
  <p:tag name="OFFISYNC_SLIDE_GUID" val="2da7b186-c594-4e15-aa8f-919bb9d00e85"/>
</p:tagLst>
</file>

<file path=ppt/tags/tag2.xml><?xml version="1.0" encoding="utf-8"?>
<p:tagLst xmlns:a="http://schemas.openxmlformats.org/drawingml/2006/main" xmlns:r="http://schemas.openxmlformats.org/officeDocument/2006/relationships" xmlns:p="http://schemas.openxmlformats.org/presentationml/2006/main">
  <p:tag name="OFFISYNC_SLIDE_GUID" val="bf0850cb-6e9f-4afd-bac8-a29602e905e1"/>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c255d0a-1308-4b0f-9187-a15b5590cdd7"/>
</p:tagLst>
</file>

<file path=ppt/tags/tag4.xml><?xml version="1.0" encoding="utf-8"?>
<p:tagLst xmlns:a="http://schemas.openxmlformats.org/drawingml/2006/main" xmlns:r="http://schemas.openxmlformats.org/officeDocument/2006/relationships" xmlns:p="http://schemas.openxmlformats.org/presentationml/2006/main">
  <p:tag name="OFFISYNC_SLIDE_GUID" val="00a4dd4d-4839-4f3a-87f1-b09ce474717f"/>
</p:tagLst>
</file>

<file path=ppt/tags/tag5.xml><?xml version="1.0" encoding="utf-8"?>
<p:tagLst xmlns:a="http://schemas.openxmlformats.org/drawingml/2006/main" xmlns:r="http://schemas.openxmlformats.org/officeDocument/2006/relationships" xmlns:p="http://schemas.openxmlformats.org/presentationml/2006/main">
  <p:tag name="TIMING" val="|85.5|32.2|57.1"/>
  <p:tag name="OFFISYNC_SLIDE_GUID" val="8f844093-c918-44ed-9ad2-0e7e4c0b2b30"/>
</p:tagLst>
</file>

<file path=ppt/tags/tag6.xml><?xml version="1.0" encoding="utf-8"?>
<p:tagLst xmlns:a="http://schemas.openxmlformats.org/drawingml/2006/main" xmlns:r="http://schemas.openxmlformats.org/officeDocument/2006/relationships" xmlns:p="http://schemas.openxmlformats.org/presentationml/2006/main">
  <p:tag name="OFFISYNC_SLIDE_GUID" val="598f3541-8d42-4d51-b931-05ada9de3491"/>
</p:tagLst>
</file>

<file path=ppt/tags/tag7.xml><?xml version="1.0" encoding="utf-8"?>
<p:tagLst xmlns:a="http://schemas.openxmlformats.org/drawingml/2006/main" xmlns:r="http://schemas.openxmlformats.org/officeDocument/2006/relationships" xmlns:p="http://schemas.openxmlformats.org/presentationml/2006/main">
  <p:tag name="OFFISYNC_SLIDE_GUID" val="cca2c396-171d-4232-b4b2-e367e3257d1c"/>
</p:tagLst>
</file>

<file path=ppt/tags/tag8.xml><?xml version="1.0" encoding="utf-8"?>
<p:tagLst xmlns:a="http://schemas.openxmlformats.org/drawingml/2006/main" xmlns:r="http://schemas.openxmlformats.org/officeDocument/2006/relationships" xmlns:p="http://schemas.openxmlformats.org/presentationml/2006/main">
  <p:tag name="OFFISYNC_SLIDE_GUID" val="8c4d3df6-8d11-41ff-bf95-e571e2223fb2"/>
</p:tagLst>
</file>

<file path=ppt/tags/tag9.xml><?xml version="1.0" encoding="utf-8"?>
<p:tagLst xmlns:a="http://schemas.openxmlformats.org/drawingml/2006/main" xmlns:r="http://schemas.openxmlformats.org/officeDocument/2006/relationships" xmlns:p="http://schemas.openxmlformats.org/presentationml/2006/main">
  <p:tag name="OFFISYNC_SLIDE_GUID" val="d2d0ef9c-f360-4d74-85dc-ded810194b13"/>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4452</TotalTime>
  <Words>1487</Words>
  <Application>Microsoft Macintosh PowerPoint</Application>
  <PresentationFormat>On-screen Show (16:9)</PresentationFormat>
  <Paragraphs>252</Paragraphs>
  <Slides>21</Slides>
  <Notes>13</Notes>
  <HiddenSlides>0</HiddenSlides>
  <MMClips>1</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21</vt:i4>
      </vt:variant>
    </vt:vector>
  </HeadingPairs>
  <TitlesOfParts>
    <vt:vector size="41" baseType="lpstr">
      <vt:lpstr>Arial Unicode MS</vt:lpstr>
      <vt:lpstr>ＭＳ Ｐゴシック</vt:lpstr>
      <vt:lpstr>Arial</vt:lpstr>
      <vt:lpstr>Arial Narrow</vt:lpstr>
      <vt:lpstr>Calibri</vt:lpstr>
      <vt:lpstr>Century Gothic</vt:lpstr>
      <vt:lpstr>Consolas</vt:lpstr>
      <vt:lpstr>Gotham Book</vt:lpstr>
      <vt:lpstr>Intel Clear</vt:lpstr>
      <vt:lpstr>Intel Clear Light</vt:lpstr>
      <vt:lpstr>Intel Clear Pro</vt:lpstr>
      <vt:lpstr>Open Sans</vt:lpstr>
      <vt:lpstr>Segoe UI</vt:lpstr>
      <vt:lpstr>Segoe UI Light</vt:lpstr>
      <vt:lpstr>Segoe UI Semibold</vt:lpstr>
      <vt:lpstr>Segoe UI Semilight</vt:lpstr>
      <vt:lpstr>Wingdings</vt:lpstr>
      <vt:lpstr>PASS 2013_SpeakerTemplate_16x9</vt:lpstr>
      <vt:lpstr>WHITE TEMPLATE</vt:lpstr>
      <vt:lpstr>5-50203_Microsoft_Ignite_Template</vt:lpstr>
      <vt:lpstr>Modernize with SQL Server 2019 and Intel® Technologies</vt:lpstr>
      <vt:lpstr>PowerPoint Presentation</vt:lpstr>
      <vt:lpstr>Carlos Lopez</vt:lpstr>
      <vt:lpstr>Data-Centric Infrastructure Focus</vt:lpstr>
      <vt:lpstr>Data-Centric Portfolio</vt:lpstr>
      <vt:lpstr>PowerPoint Presentation</vt:lpstr>
      <vt:lpstr>PowerPoint Presentation</vt:lpstr>
      <vt:lpstr>PowerPoint Presentation</vt:lpstr>
      <vt:lpstr>Transforming the Memory Storage Hierarchy</vt:lpstr>
      <vt:lpstr>Goal: Efficient Data Centric Architecture</vt:lpstr>
      <vt:lpstr>Technology Driven: Intel® Optane™ Technology Unleashing breakthrough performance for a new generation of computing</vt:lpstr>
      <vt:lpstr>Faster Query Performance  with 2nd Gen Intel® Xeon®  Processor + SQL Server</vt:lpstr>
      <vt:lpstr>PowerPoint Presentation</vt:lpstr>
      <vt:lpstr>PowerPoint Presentation</vt:lpstr>
      <vt:lpstr>PowerPoint Presentation</vt:lpstr>
      <vt:lpstr>PowerPoint Presentation</vt:lpstr>
      <vt:lpstr>Memory Mode Example- Virtualized SQL Server</vt:lpstr>
      <vt:lpstr>Intel® Select Solutions</vt:lpstr>
      <vt:lpstr>Making workload acceleration Easy With Intel® Select Solutions</vt:lpstr>
      <vt:lpstr>Reduced Query Runtimes4</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carlos Arturo Lopez</cp:lastModifiedBy>
  <cp:revision>855</cp:revision>
  <dcterms:created xsi:type="dcterms:W3CDTF">2013-07-12T18:23:55Z</dcterms:created>
  <dcterms:modified xsi:type="dcterms:W3CDTF">2019-06-26T12:59:28Z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2e00b9-34e2-4b26-a577-af1fd0f9f7ee_Enabled">
    <vt:lpwstr>True</vt:lpwstr>
  </property>
  <property fmtid="{D5CDD505-2E9C-101B-9397-08002B2CF9AE}" pid="3" name="MSIP_Label_112e00b9-34e2-4b26-a577-af1fd0f9f7ee_SiteId">
    <vt:lpwstr>33440fc6-b7c7-412c-bb73-0e70b0198d5a</vt:lpwstr>
  </property>
  <property fmtid="{D5CDD505-2E9C-101B-9397-08002B2CF9AE}" pid="4" name="MSIP_Label_112e00b9-34e2-4b26-a577-af1fd0f9f7ee_Owner">
    <vt:lpwstr>carlos.lopez3@atos.net</vt:lpwstr>
  </property>
  <property fmtid="{D5CDD505-2E9C-101B-9397-08002B2CF9AE}" pid="5" name="MSIP_Label_112e00b9-34e2-4b26-a577-af1fd0f9f7ee_SetDate">
    <vt:lpwstr>2019-06-25T15:17:13.9534871Z</vt:lpwstr>
  </property>
  <property fmtid="{D5CDD505-2E9C-101B-9397-08002B2CF9AE}" pid="6" name="MSIP_Label_112e00b9-34e2-4b26-a577-af1fd0f9f7ee_Name">
    <vt:lpwstr>Atos For Internal Use</vt:lpwstr>
  </property>
  <property fmtid="{D5CDD505-2E9C-101B-9397-08002B2CF9AE}" pid="7" name="MSIP_Label_112e00b9-34e2-4b26-a577-af1fd0f9f7ee_Application">
    <vt:lpwstr>Microsoft Azure Information Protection</vt:lpwstr>
  </property>
  <property fmtid="{D5CDD505-2E9C-101B-9397-08002B2CF9AE}" pid="8" name="MSIP_Label_112e00b9-34e2-4b26-a577-af1fd0f9f7ee_ActionId">
    <vt:lpwstr>68575c90-e5e9-40b2-9f83-3208fc08de7f</vt:lpwstr>
  </property>
  <property fmtid="{D5CDD505-2E9C-101B-9397-08002B2CF9AE}" pid="9" name="MSIP_Label_112e00b9-34e2-4b26-a577-af1fd0f9f7ee_Extended_MSFT_Method">
    <vt:lpwstr>Automatic</vt:lpwstr>
  </property>
  <property fmtid="{D5CDD505-2E9C-101B-9397-08002B2CF9AE}" pid="10" name="MSIP_Label_e463cba9-5f6c-478d-9329-7b2295e4e8ed_Enabled">
    <vt:lpwstr>True</vt:lpwstr>
  </property>
  <property fmtid="{D5CDD505-2E9C-101B-9397-08002B2CF9AE}" pid="11" name="MSIP_Label_e463cba9-5f6c-478d-9329-7b2295e4e8ed_SiteId">
    <vt:lpwstr>33440fc6-b7c7-412c-bb73-0e70b0198d5a</vt:lpwstr>
  </property>
  <property fmtid="{D5CDD505-2E9C-101B-9397-08002B2CF9AE}" pid="12" name="MSIP_Label_e463cba9-5f6c-478d-9329-7b2295e4e8ed_Owner">
    <vt:lpwstr>carlos.lopez3@atos.net</vt:lpwstr>
  </property>
  <property fmtid="{D5CDD505-2E9C-101B-9397-08002B2CF9AE}" pid="13" name="MSIP_Label_e463cba9-5f6c-478d-9329-7b2295e4e8ed_SetDate">
    <vt:lpwstr>2019-06-25T15:17:13.9534871Z</vt:lpwstr>
  </property>
  <property fmtid="{D5CDD505-2E9C-101B-9397-08002B2CF9AE}" pid="14" name="MSIP_Label_e463cba9-5f6c-478d-9329-7b2295e4e8ed_Name">
    <vt:lpwstr>Atos For Internal Use - All Employees</vt:lpwstr>
  </property>
  <property fmtid="{D5CDD505-2E9C-101B-9397-08002B2CF9AE}" pid="15" name="MSIP_Label_e463cba9-5f6c-478d-9329-7b2295e4e8ed_Application">
    <vt:lpwstr>Microsoft Azure Information Protection</vt:lpwstr>
  </property>
  <property fmtid="{D5CDD505-2E9C-101B-9397-08002B2CF9AE}" pid="16" name="MSIP_Label_e463cba9-5f6c-478d-9329-7b2295e4e8ed_ActionId">
    <vt:lpwstr>68575c90-e5e9-40b2-9f83-3208fc08de7f</vt:lpwstr>
  </property>
  <property fmtid="{D5CDD505-2E9C-101B-9397-08002B2CF9AE}" pid="17" name="MSIP_Label_e463cba9-5f6c-478d-9329-7b2295e4e8ed_Parent">
    <vt:lpwstr>112e00b9-34e2-4b26-a577-af1fd0f9f7ee</vt:lpwstr>
  </property>
  <property fmtid="{D5CDD505-2E9C-101B-9397-08002B2CF9AE}" pid="18" name="MSIP_Label_e463cba9-5f6c-478d-9329-7b2295e4e8ed_Extended_MSFT_Method">
    <vt:lpwstr>Automatic</vt:lpwstr>
  </property>
  <property fmtid="{D5CDD505-2E9C-101B-9397-08002B2CF9AE}" pid="19" name="MSIP_Label_f42aa342-8706-4288-bd11-ebb85995028c_Enabled">
    <vt:lpwstr>True</vt:lpwstr>
  </property>
  <property fmtid="{D5CDD505-2E9C-101B-9397-08002B2CF9AE}" pid="20" name="MSIP_Label_f42aa342-8706-4288-bd11-ebb85995028c_SiteId">
    <vt:lpwstr>72f988bf-86f1-41af-91ab-2d7cd011db47</vt:lpwstr>
  </property>
  <property fmtid="{D5CDD505-2E9C-101B-9397-08002B2CF9AE}" pid="21" name="MSIP_Label_f42aa342-8706-4288-bd11-ebb85995028c_Owner">
    <vt:lpwstr>pamela@microsoft.com</vt:lpwstr>
  </property>
  <property fmtid="{D5CDD505-2E9C-101B-9397-08002B2CF9AE}" pid="22" name="MSIP_Label_f42aa342-8706-4288-bd11-ebb85995028c_SetDate">
    <vt:lpwstr>2019-05-22T21:07:00.5613170Z</vt:lpwstr>
  </property>
  <property fmtid="{D5CDD505-2E9C-101B-9397-08002B2CF9AE}" pid="23" name="MSIP_Label_f42aa342-8706-4288-bd11-ebb85995028c_Name">
    <vt:lpwstr>General</vt:lpwstr>
  </property>
  <property fmtid="{D5CDD505-2E9C-101B-9397-08002B2CF9AE}" pid="24" name="MSIP_Label_f42aa342-8706-4288-bd11-ebb85995028c_Application">
    <vt:lpwstr>Microsoft Azure Information Protection</vt:lpwstr>
  </property>
  <property fmtid="{D5CDD505-2E9C-101B-9397-08002B2CF9AE}" pid="25" name="MSIP_Label_f42aa342-8706-4288-bd11-ebb85995028c_ActionId">
    <vt:lpwstr>2fd619c1-eb03-4a25-ae0a-fb5897740e41</vt:lpwstr>
  </property>
  <property fmtid="{D5CDD505-2E9C-101B-9397-08002B2CF9AE}" pid="26" name="MSIP_Label_f42aa342-8706-4288-bd11-ebb85995028c_Extended_MSFT_Method">
    <vt:lpwstr>Automatic</vt:lpwstr>
  </property>
  <property fmtid="{D5CDD505-2E9C-101B-9397-08002B2CF9AE}" pid="27" name="Sensitivity">
    <vt:lpwstr>Atos For Internal Use Atos For Internal Use - All Employees General</vt:lpwstr>
  </property>
</Properties>
</file>